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38" r:id="rId3"/>
    <p:sldId id="317" r:id="rId5"/>
    <p:sldId id="318" r:id="rId6"/>
    <p:sldId id="323" r:id="rId7"/>
    <p:sldId id="319" r:id="rId8"/>
    <p:sldId id="322" r:id="rId9"/>
    <p:sldId id="329" r:id="rId10"/>
    <p:sldId id="320" r:id="rId11"/>
    <p:sldId id="330" r:id="rId12"/>
    <p:sldId id="331" r:id="rId13"/>
    <p:sldId id="375" r:id="rId14"/>
    <p:sldId id="321" r:id="rId15"/>
    <p:sldId id="332" r:id="rId16"/>
    <p:sldId id="369" r:id="rId17"/>
    <p:sldId id="370" r:id="rId18"/>
    <p:sldId id="371" r:id="rId19"/>
    <p:sldId id="372" r:id="rId20"/>
    <p:sldId id="373" r:id="rId21"/>
    <p:sldId id="334" r:id="rId22"/>
    <p:sldId id="374" r:id="rId23"/>
    <p:sldId id="285" r:id="rId24"/>
    <p:sldId id="376" r:id="rId25"/>
    <p:sldId id="337" r:id="rId26"/>
  </p:sldIdLst>
  <p:sldSz cx="9144000" cy="5143500" type="screen16x9"/>
  <p:notesSz cx="6858000" cy="9144000"/>
  <p:embeddedFontLst>
    <p:embeddedFont>
      <p:font typeface="华文细黑" panose="02010600040101010101" pitchFamily="2" charset="-122"/>
      <p:regular r:id="rId30"/>
    </p:embeddedFont>
    <p:embeddedFont>
      <p:font typeface="Calibri" panose="020F0502020204030204" pitchFamily="34" charset="0"/>
      <p:regular r:id="rId31"/>
      <p:bold r:id="rId32"/>
      <p:italic r:id="rId33"/>
      <p:boldItalic r:id="rId34"/>
    </p:embeddedFont>
    <p:embeddedFont>
      <p:font typeface="微软雅黑" panose="020B0503020204020204" pitchFamily="34" charset="-122"/>
      <p:regular r:id="rId35"/>
    </p:embeddedFont>
    <p:embeddedFont>
      <p:font typeface="Agency FB" panose="020B0503020202020204" pitchFamily="34" charset="0"/>
      <p:regular r:id="rId36"/>
      <p:bold r:id="rId37"/>
    </p:embeddedFont>
    <p:embeddedFont>
      <p:font typeface="Arial Unicode MS" panose="020B0604020202020204" pitchFamily="34" charset="-122"/>
      <p:regular r:id="rId38"/>
    </p:embeddedFont>
    <p:embeddedFont>
      <p:font typeface="华文琥珀" panose="02010800040101010101" charset="-122"/>
      <p:regular r:id="rId39"/>
    </p:embeddedFont>
    <p:embeddedFont>
      <p:font typeface="Century Gothic" panose="020B0502020202020204"/>
      <p:regular r:id="rId40"/>
      <p:bold r:id="rId41"/>
      <p:italic r:id="rId42"/>
      <p:boldItalic r:id="rId43"/>
    </p:embeddedFont>
  </p:embeddedFontLst>
  <p:custDataLst>
    <p:tags r:id="rId44"/>
  </p:custDataLst>
  <p:defaultTextStyle>
    <a:defPPr>
      <a:defRPr lang="zh-CN"/>
    </a:defPPr>
    <a:lvl1pPr algn="l" defTabSz="683895"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630" indent="116205" algn="l" defTabSz="683895"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530" indent="230505" algn="l" defTabSz="683895"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430" indent="344805" algn="l" defTabSz="683895"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330" indent="459105" algn="l" defTabSz="683895"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5D6E"/>
    <a:srgbClr val="E4484C"/>
    <a:srgbClr val="2E2E2E"/>
    <a:srgbClr val="FB565C"/>
    <a:srgbClr val="B31128"/>
    <a:srgbClr val="CE142F"/>
    <a:srgbClr val="EA2D49"/>
    <a:srgbClr val="5CAD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51" d="100"/>
          <a:sy n="151" d="100"/>
        </p:scale>
        <p:origin x="456" y="156"/>
      </p:cViewPr>
      <p:guideLst>
        <p:guide orient="horz" pos="1561"/>
        <p:guide pos="2787"/>
      </p:guideLst>
    </p:cSldViewPr>
  </p:slideViewPr>
  <p:notesTextViewPr>
    <p:cViewPr>
      <p:scale>
        <a:sx n="1" d="1"/>
        <a:sy n="1" d="1"/>
      </p:scale>
      <p:origin x="0" y="0"/>
    </p:cViewPr>
  </p:notesTextViewPr>
  <p:sorterViewPr>
    <p:cViewPr>
      <p:scale>
        <a:sx n="114" d="100"/>
        <a:sy n="114"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gs" Target="tags/tag6.xml"/><Relationship Id="rId43" Type="http://schemas.openxmlformats.org/officeDocument/2006/relationships/font" Target="fonts/font14.fntdata"/><Relationship Id="rId42" Type="http://schemas.openxmlformats.org/officeDocument/2006/relationships/font" Target="fonts/font13.fntdata"/><Relationship Id="rId41" Type="http://schemas.openxmlformats.org/officeDocument/2006/relationships/font" Target="fonts/font12.fntdata"/><Relationship Id="rId40" Type="http://schemas.openxmlformats.org/officeDocument/2006/relationships/font" Target="fonts/font11.fntdata"/><Relationship Id="rId4" Type="http://schemas.openxmlformats.org/officeDocument/2006/relationships/notesMaster" Target="notesMasters/notesMaster1.xml"/><Relationship Id="rId39" Type="http://schemas.openxmlformats.org/officeDocument/2006/relationships/font" Target="fonts/font10.fntdata"/><Relationship Id="rId38" Type="http://schemas.openxmlformats.org/officeDocument/2006/relationships/font" Target="fonts/font9.fntdata"/><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685165"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685165" eaLnBrk="1" fontAlgn="auto" hangingPunct="1">
              <a:spcBef>
                <a:spcPts val="0"/>
              </a:spcBef>
              <a:spcAft>
                <a:spcPts val="0"/>
              </a:spcAft>
              <a:defRPr sz="1200">
                <a:latin typeface="+mn-lt"/>
                <a:ea typeface="+mn-ea"/>
              </a:defRPr>
            </a:lvl1pPr>
          </a:lstStyle>
          <a:p>
            <a:pPr>
              <a:defRPr/>
            </a:pPr>
            <a:fld id="{AB49227C-972D-4CCF-A978-4FFB6EE0B126}"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685165"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smtClean="0">
                <a:latin typeface="Calibri" panose="020F0502020204030204" pitchFamily="34" charset="0"/>
                <a:ea typeface="宋体" panose="02010600030101010101" pitchFamily="2" charset="-122"/>
              </a:defRPr>
            </a:lvl1pPr>
          </a:lstStyle>
          <a:p>
            <a:pPr>
              <a:defRPr/>
            </a:pPr>
            <a:fld id="{197A3349-D712-4BC1-9784-6CFDA23798B4}"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defTabSz="683895" rtl="0" eaLnBrk="0" fontAlgn="base" hangingPunct="0">
      <a:spcBef>
        <a:spcPct val="30000"/>
      </a:spcBef>
      <a:spcAft>
        <a:spcPct val="0"/>
      </a:spcAft>
      <a:defRPr sz="900" kern="1200">
        <a:solidFill>
          <a:schemeClr val="tx1"/>
        </a:solidFill>
        <a:latin typeface="+mn-lt"/>
        <a:ea typeface="+mn-ea"/>
        <a:cs typeface="+mn-cs"/>
      </a:defRPr>
    </a:lvl1pPr>
    <a:lvl2pPr marL="341630" algn="l" defTabSz="683895" rtl="0" eaLnBrk="0" fontAlgn="base" hangingPunct="0">
      <a:spcBef>
        <a:spcPct val="30000"/>
      </a:spcBef>
      <a:spcAft>
        <a:spcPct val="0"/>
      </a:spcAft>
      <a:defRPr sz="900" kern="1200">
        <a:solidFill>
          <a:schemeClr val="tx1"/>
        </a:solidFill>
        <a:latin typeface="+mn-lt"/>
        <a:ea typeface="+mn-ea"/>
        <a:cs typeface="+mn-cs"/>
      </a:defRPr>
    </a:lvl2pPr>
    <a:lvl3pPr marL="684530" algn="l" defTabSz="683895" rtl="0" eaLnBrk="0" fontAlgn="base" hangingPunct="0">
      <a:spcBef>
        <a:spcPct val="30000"/>
      </a:spcBef>
      <a:spcAft>
        <a:spcPct val="0"/>
      </a:spcAft>
      <a:defRPr sz="900" kern="1200">
        <a:solidFill>
          <a:schemeClr val="tx1"/>
        </a:solidFill>
        <a:latin typeface="+mn-lt"/>
        <a:ea typeface="+mn-ea"/>
        <a:cs typeface="+mn-cs"/>
      </a:defRPr>
    </a:lvl3pPr>
    <a:lvl4pPr marL="1027430" algn="l" defTabSz="683895" rtl="0" eaLnBrk="0" fontAlgn="base" hangingPunct="0">
      <a:spcBef>
        <a:spcPct val="30000"/>
      </a:spcBef>
      <a:spcAft>
        <a:spcPct val="0"/>
      </a:spcAft>
      <a:defRPr sz="900" kern="1200">
        <a:solidFill>
          <a:schemeClr val="tx1"/>
        </a:solidFill>
        <a:latin typeface="+mn-lt"/>
        <a:ea typeface="+mn-ea"/>
        <a:cs typeface="+mn-cs"/>
      </a:defRPr>
    </a:lvl4pPr>
    <a:lvl5pPr marL="1370330" algn="l" defTabSz="683895" rtl="0" eaLnBrk="0" fontAlgn="base" hangingPunct="0">
      <a:spcBef>
        <a:spcPct val="30000"/>
      </a:spcBef>
      <a:spcAft>
        <a:spcPct val="0"/>
      </a:spcAft>
      <a:defRPr sz="900" kern="1200">
        <a:solidFill>
          <a:schemeClr val="tx1"/>
        </a:solidFill>
        <a:latin typeface="+mn-lt"/>
        <a:ea typeface="+mn-ea"/>
        <a:cs typeface="+mn-cs"/>
      </a:defRPr>
    </a:lvl5pPr>
    <a:lvl6pPr marL="1714500" algn="l" defTabSz="685165" rtl="0" eaLnBrk="1" latinLnBrk="0" hangingPunct="1">
      <a:defRPr sz="900" kern="1200">
        <a:solidFill>
          <a:schemeClr val="tx1"/>
        </a:solidFill>
        <a:latin typeface="+mn-lt"/>
        <a:ea typeface="+mn-ea"/>
        <a:cs typeface="+mn-cs"/>
      </a:defRPr>
    </a:lvl6pPr>
    <a:lvl7pPr marL="2057400" algn="l" defTabSz="685165" rtl="0" eaLnBrk="1" latinLnBrk="0" hangingPunct="1">
      <a:defRPr sz="900" kern="1200">
        <a:solidFill>
          <a:schemeClr val="tx1"/>
        </a:solidFill>
        <a:latin typeface="+mn-lt"/>
        <a:ea typeface="+mn-ea"/>
        <a:cs typeface="+mn-cs"/>
      </a:defRPr>
    </a:lvl7pPr>
    <a:lvl8pPr marL="2400300" algn="l" defTabSz="685165" rtl="0" eaLnBrk="1" latinLnBrk="0" hangingPunct="1">
      <a:defRPr sz="900" kern="1200">
        <a:solidFill>
          <a:schemeClr val="tx1"/>
        </a:solidFill>
        <a:latin typeface="+mn-lt"/>
        <a:ea typeface="+mn-ea"/>
        <a:cs typeface="+mn-cs"/>
      </a:defRPr>
    </a:lvl8pPr>
    <a:lvl9pPr marL="2743200" algn="l" defTabSz="685165"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7F77E604-8EBD-4CB5-8912-B9B87DB42C29}" type="slidenum">
              <a:rPr lang="en-US" altLang="zh-CN"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BD9E7BEC-A085-424F-9115-9720EF3CD5F8}"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BD9E7BEC-A085-424F-9115-9720EF3CD5F8}"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C2AC2EB1-BACA-4053-AB16-27120FEABD9F}"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4A0B3D7E-E99C-415A-8F20-7165876E2D19}"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4A0B3D7E-E99C-415A-8F20-7165876E2D19}"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4A0B3D7E-E99C-415A-8F20-7165876E2D19}"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4A0B3D7E-E99C-415A-8F20-7165876E2D19}"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4A0B3D7E-E99C-415A-8F20-7165876E2D19}"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C2AC2EB1-BACA-4053-AB16-27120FEABD9F}"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6CC623B7-408F-47CD-ABB3-C2CE57A4DF53}" type="slidenum">
              <a:rPr lang="en-US" altLang="zh-CN"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308B55BA-165B-4927-A2E5-3607DEA42C41}"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C2AC2EB1-BACA-4053-AB16-27120FEABD9F}"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5769F9B6-2739-4EE4-8830-94F31FE1F5B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5769F9B6-2739-4EE4-8830-94F31FE1F5B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5AE0A0BC-9B66-4BEA-98A7-ADA11BCDA3B1}" type="slidenum">
              <a:rPr lang="en-US" altLang="zh-CN"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10C84C4F-E12E-47C6-90F9-B98B6F2E6C16}"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2A3FA78F-DC5D-4BF6-A997-92B89356AFDC}"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0ECC0403-C88F-41C9-88E2-C5BDFE74768A}"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BB4CC171-D493-4F3D-93BD-9D8B4E1094C1}"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2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2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76FAE374-CBD0-4F18-A734-2D8788A75EE9}"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CC867DC8-6444-427C-9A27-1176797A1489}"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8ED4DD6F-942A-46EC-B1A7-E4184E5B517B}"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7"/>
          <p:cNvSpPr txBox="1">
            <a:spLocks noChangeArrowheads="1"/>
          </p:cNvSpPr>
          <p:nvPr userDrawn="1"/>
        </p:nvSpPr>
        <p:spPr bwMode="auto">
          <a:xfrm>
            <a:off x="2722563" y="320675"/>
            <a:ext cx="369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defRPr/>
            </a:pPr>
            <a:r>
              <a:rPr lang="en-US" altLang="zh-CN" sz="2000">
                <a:solidFill>
                  <a:schemeClr val="bg1"/>
                </a:solidFill>
              </a:rPr>
              <a:t>ADD YOUR TITLE HERE</a:t>
            </a:r>
            <a:endParaRPr lang="zh-CN" altLang="en-US" sz="2000">
              <a:solidFill>
                <a:schemeClr val="bg1"/>
              </a:solidFill>
            </a:endParaRPr>
          </a:p>
        </p:txBody>
      </p:sp>
      <p:sp>
        <p:nvSpPr>
          <p:cNvPr id="4" name="Content Placeholder 2"/>
          <p:cNvSpPr txBox="1"/>
          <p:nvPr userDrawn="1"/>
        </p:nvSpPr>
        <p:spPr>
          <a:xfrm>
            <a:off x="898525" y="766763"/>
            <a:ext cx="7137400" cy="3222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087755" fontAlgn="auto">
              <a:spcAft>
                <a:spcPts val="0"/>
              </a:spcAft>
              <a:buFont typeface="Arial" panose="020B0604020202020204" pitchFamily="34" charset="0"/>
              <a:buNone/>
              <a:defRPr/>
            </a:pPr>
            <a:r>
              <a:rPr lang="en-US" altLang="zh-CN" sz="1200" dirty="0">
                <a:solidFill>
                  <a:schemeClr val="bg1"/>
                </a:solidFill>
              </a:rPr>
              <a:t>There are many variations of passages of </a:t>
            </a:r>
            <a:r>
              <a:rPr lang="en-US" altLang="zh-CN" sz="1200" dirty="0" err="1">
                <a:solidFill>
                  <a:schemeClr val="bg1"/>
                </a:solidFill>
              </a:rPr>
              <a:t>Lorem</a:t>
            </a:r>
            <a:r>
              <a:rPr lang="en-US" altLang="zh-CN" sz="1200" dirty="0">
                <a:solidFill>
                  <a:schemeClr val="bg1"/>
                </a:solidFill>
              </a:rPr>
              <a:t> available, but the majority have suffered</a:t>
            </a:r>
            <a:endParaRPr lang="en-US" altLang="zh-CN" sz="1200" dirty="0">
              <a:solidFill>
                <a:schemeClr val="bg1"/>
              </a:solidFill>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7"/>
          <p:cNvSpPr txBox="1">
            <a:spLocks noChangeArrowheads="1"/>
          </p:cNvSpPr>
          <p:nvPr userDrawn="1"/>
        </p:nvSpPr>
        <p:spPr bwMode="auto">
          <a:xfrm>
            <a:off x="2722563" y="479425"/>
            <a:ext cx="369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defRPr/>
            </a:pPr>
            <a:r>
              <a:rPr lang="en-US" altLang="zh-CN" sz="2000">
                <a:solidFill>
                  <a:schemeClr val="bg1"/>
                </a:solidFill>
              </a:rPr>
              <a:t>ADD YOUR TITLE HERE</a:t>
            </a:r>
            <a:endParaRPr lang="zh-CN" altLang="en-US" sz="2000">
              <a:solidFill>
                <a:schemeClr val="bg1"/>
              </a:solidFill>
            </a:endParaRPr>
          </a:p>
        </p:txBody>
      </p:sp>
      <p:sp>
        <p:nvSpPr>
          <p:cNvPr id="4" name="Content Placeholder 2"/>
          <p:cNvSpPr txBox="1"/>
          <p:nvPr userDrawn="1"/>
        </p:nvSpPr>
        <p:spPr>
          <a:xfrm>
            <a:off x="898525" y="954088"/>
            <a:ext cx="7137400" cy="3222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087755" fontAlgn="auto">
              <a:spcAft>
                <a:spcPts val="0"/>
              </a:spcAft>
              <a:buFont typeface="Arial" panose="020B0604020202020204" pitchFamily="34" charset="0"/>
              <a:buNone/>
              <a:defRPr/>
            </a:pPr>
            <a:r>
              <a:rPr lang="en-US" altLang="zh-CN" sz="1200" dirty="0">
                <a:solidFill>
                  <a:schemeClr val="bg1"/>
                </a:solidFill>
              </a:rPr>
              <a:t>There are many variations of passages of </a:t>
            </a:r>
            <a:r>
              <a:rPr lang="en-US" altLang="zh-CN" sz="1200" dirty="0" err="1">
                <a:solidFill>
                  <a:schemeClr val="bg1"/>
                </a:solidFill>
              </a:rPr>
              <a:t>Lorem</a:t>
            </a:r>
            <a:r>
              <a:rPr lang="en-US" altLang="zh-CN" sz="1200" dirty="0">
                <a:solidFill>
                  <a:schemeClr val="bg1"/>
                </a:solidFill>
              </a:rPr>
              <a:t> available, but the majority have suffered</a:t>
            </a:r>
            <a:endParaRPr lang="en-US" altLang="zh-CN" sz="1200" dirty="0">
              <a:solidFill>
                <a:schemeClr val="bg1"/>
              </a:solidFill>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与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p>
        </p:txBody>
      </p:sp>
      <p:sp>
        <p:nvSpPr>
          <p:cNvPr id="1027" name="Text Placehold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defTabSz="685165"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fld id="{BB39B7F8-3842-4905-BBDA-286068876F45}" type="datetimeFigureOut">
              <a:rPr lang="zh-CN" altLang="en-US"/>
            </a:fld>
            <a:endParaRPr lang="zh-CN" altLang="en-US" dirty="0"/>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defTabSz="685165"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endParaRPr lang="zh-CN" alt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wrap="square" lIns="91440" tIns="45720" rIns="91440" bIns="45720" numCol="1" anchor="ctr" anchorCtr="0" compatLnSpc="1"/>
          <a:lstStyle>
            <a:lvl1pPr algn="r" eaLnBrk="1" hangingPunct="1">
              <a:defRPr sz="900" smtClean="0">
                <a:solidFill>
                  <a:srgbClr val="898989"/>
                </a:solidFill>
              </a:defRPr>
            </a:lvl1pPr>
          </a:lstStyle>
          <a:p>
            <a:pPr>
              <a:defRPr/>
            </a:pPr>
            <a:fld id="{7ACB3A5B-2F2B-49CB-9896-F4DF84552AE5}"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685800" rtl="0" eaLnBrk="0" fontAlgn="base" hangingPunct="0">
        <a:lnSpc>
          <a:spcPct val="90000"/>
        </a:lnSpc>
        <a:spcBef>
          <a:spcPct val="0"/>
        </a:spcBef>
        <a:spcAft>
          <a:spcPct val="0"/>
        </a:spcAft>
        <a:defRPr sz="3300" kern="1200">
          <a:solidFill>
            <a:schemeClr val="tx1"/>
          </a:solidFill>
          <a:latin typeface="华文细黑" panose="02010600040101010101" pitchFamily="2" charset="-122"/>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5pPr>
      <a:lvl6pPr marL="4572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6pPr>
      <a:lvl7pPr marL="9144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7pPr>
      <a:lvl8pPr marL="13716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8pPr>
      <a:lvl9pPr marL="18288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vmlDrawing" Target="../drawings/vmlDrawing2.vml"/><Relationship Id="rId5" Type="http://schemas.openxmlformats.org/officeDocument/2006/relationships/slideLayout" Target="../slideLayouts/slideLayout4.xml"/><Relationship Id="rId4" Type="http://schemas.openxmlformats.org/officeDocument/2006/relationships/image" Target="../media/image12.emf"/><Relationship Id="rId3" Type="http://schemas.openxmlformats.org/officeDocument/2006/relationships/oleObject" Target="../embeddings/oleObject3.bin"/><Relationship Id="rId2" Type="http://schemas.openxmlformats.org/officeDocument/2006/relationships/image" Target="../media/image11.emf"/><Relationship Id="rId1"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18.GIF"/><Relationship Id="rId1" Type="http://schemas.openxmlformats.org/officeDocument/2006/relationships/image" Target="../media/image17.GIF"/></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2.jpeg"/><Relationship Id="rId7" Type="http://schemas.openxmlformats.org/officeDocument/2006/relationships/tags" Target="../tags/tag5.xml"/><Relationship Id="rId6" Type="http://schemas.openxmlformats.org/officeDocument/2006/relationships/image" Target="../media/image21.jpeg"/><Relationship Id="rId5" Type="http://schemas.openxmlformats.org/officeDocument/2006/relationships/tags" Target="../tags/tag4.xml"/><Relationship Id="rId4" Type="http://schemas.openxmlformats.org/officeDocument/2006/relationships/image" Target="../media/image20.jpeg"/><Relationship Id="rId3" Type="http://schemas.openxmlformats.org/officeDocument/2006/relationships/tags" Target="../tags/tag3.xml"/><Relationship Id="rId2" Type="http://schemas.openxmlformats.org/officeDocument/2006/relationships/image" Target="../media/image19.jpeg"/><Relationship Id="rId10" Type="http://schemas.openxmlformats.org/officeDocument/2006/relationships/notesSlide" Target="../notesSlides/notesSlide15.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GIF"/></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3.xml"/><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9.jpe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vmlDrawing" Target="../drawings/vmlDrawing1.vml"/><Relationship Id="rId3" Type="http://schemas.openxmlformats.org/officeDocument/2006/relationships/slideLayout" Target="../slideLayouts/slideLayout4.xml"/><Relationship Id="rId2" Type="http://schemas.openxmlformats.org/officeDocument/2006/relationships/image" Target="../media/image10.emf"/><Relationship Id="rId1"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文本框 11"/>
          <p:cNvSpPr txBox="1">
            <a:spLocks noChangeArrowheads="1"/>
          </p:cNvSpPr>
          <p:nvPr/>
        </p:nvSpPr>
        <p:spPr bwMode="auto">
          <a:xfrm>
            <a:off x="1140460" y="2754313"/>
            <a:ext cx="63754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3200">
                <a:solidFill>
                  <a:schemeClr val="bg1"/>
                </a:solidFill>
                <a:latin typeface="微软雅黑" panose="020B0503020204020204" pitchFamily="34" charset="-122"/>
                <a:ea typeface="微软雅黑" panose="020B0503020204020204" pitchFamily="34" charset="-122"/>
                <a:sym typeface="+mn-ea"/>
              </a:rPr>
              <a:t>江苏师范大学 科文学院</a:t>
            </a:r>
            <a:endParaRPr lang="zh-CN" altLang="en-US" sz="3200">
              <a:solidFill>
                <a:schemeClr val="bg2"/>
              </a:solidFill>
              <a:latin typeface="Agency FB" panose="020B0503020202020204" pitchFamily="34" charset="0"/>
            </a:endParaRPr>
          </a:p>
        </p:txBody>
      </p:sp>
      <p:sp>
        <p:nvSpPr>
          <p:cNvPr id="19" name="矩形 18"/>
          <p:cNvSpPr/>
          <p:nvPr/>
        </p:nvSpPr>
        <p:spPr>
          <a:xfrm>
            <a:off x="1454785" y="899160"/>
            <a:ext cx="6386830" cy="1414780"/>
          </a:xfrm>
          <a:prstGeom prst="rect">
            <a:avLst/>
          </a:prstGeom>
          <a:noFill/>
          <a:ln w="28575">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57" name="任意多边形 56"/>
          <p:cNvSpPr>
            <a:spLocks noChangeAspect="1"/>
          </p:cNvSpPr>
          <p:nvPr/>
        </p:nvSpPr>
        <p:spPr>
          <a:xfrm>
            <a:off x="4434840" y="4633595"/>
            <a:ext cx="336550" cy="336550"/>
          </a:xfrm>
          <a:custGeom>
            <a:avLst/>
            <a:gdLst>
              <a:gd name="connsiteX0" fmla="*/ 457544 w 540000"/>
              <a:gd name="connsiteY0" fmla="*/ 218691 h 538402"/>
              <a:gd name="connsiteX1" fmla="*/ 433336 w 540000"/>
              <a:gd name="connsiteY1" fmla="*/ 218724 h 538402"/>
              <a:gd name="connsiteX2" fmla="*/ 279353 w 540000"/>
              <a:gd name="connsiteY2" fmla="*/ 372708 h 538402"/>
              <a:gd name="connsiteX3" fmla="*/ 125790 w 540000"/>
              <a:gd name="connsiteY3" fmla="*/ 219144 h 538402"/>
              <a:gd name="connsiteX4" fmla="*/ 101648 w 540000"/>
              <a:gd name="connsiteY4" fmla="*/ 219177 h 538402"/>
              <a:gd name="connsiteX5" fmla="*/ 279353 w 540000"/>
              <a:gd name="connsiteY5" fmla="*/ 396882 h 538402"/>
              <a:gd name="connsiteX6" fmla="*/ 270000 w 540000"/>
              <a:gd name="connsiteY6" fmla="*/ 0 h 538402"/>
              <a:gd name="connsiteX7" fmla="*/ 540000 w 540000"/>
              <a:gd name="connsiteY7" fmla="*/ 269201 h 538402"/>
              <a:gd name="connsiteX8" fmla="*/ 270000 w 540000"/>
              <a:gd name="connsiteY8" fmla="*/ 538402 h 538402"/>
              <a:gd name="connsiteX9" fmla="*/ 0 w 540000"/>
              <a:gd name="connsiteY9" fmla="*/ 269201 h 538402"/>
              <a:gd name="connsiteX10" fmla="*/ 270000 w 540000"/>
              <a:gd name="connsiteY10" fmla="*/ 0 h 53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0000" h="538402">
                <a:moveTo>
                  <a:pt x="457544" y="218691"/>
                </a:moveTo>
                <a:lnTo>
                  <a:pt x="433336" y="218724"/>
                </a:lnTo>
                <a:lnTo>
                  <a:pt x="279353" y="372708"/>
                </a:lnTo>
                <a:lnTo>
                  <a:pt x="125790" y="219144"/>
                </a:lnTo>
                <a:lnTo>
                  <a:pt x="101648" y="219177"/>
                </a:lnTo>
                <a:lnTo>
                  <a:pt x="279353" y="396882"/>
                </a:lnTo>
                <a:close/>
                <a:moveTo>
                  <a:pt x="270000" y="0"/>
                </a:moveTo>
                <a:cubicBezTo>
                  <a:pt x="419117" y="0"/>
                  <a:pt x="540000" y="120525"/>
                  <a:pt x="540000" y="269201"/>
                </a:cubicBezTo>
                <a:cubicBezTo>
                  <a:pt x="540000" y="417877"/>
                  <a:pt x="419117" y="538402"/>
                  <a:pt x="270000" y="538402"/>
                </a:cubicBezTo>
                <a:cubicBezTo>
                  <a:pt x="120883" y="538402"/>
                  <a:pt x="0" y="417877"/>
                  <a:pt x="0" y="269201"/>
                </a:cubicBezTo>
                <a:cubicBezTo>
                  <a:pt x="0" y="120525"/>
                  <a:pt x="120883" y="0"/>
                  <a:pt x="270000" y="0"/>
                </a:cubicBezTo>
                <a:close/>
              </a:path>
            </a:pathLst>
          </a:custGeom>
          <a:solidFill>
            <a:srgbClr val="E7E6E6">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015"/>
          </a:p>
        </p:txBody>
      </p:sp>
      <p:sp>
        <p:nvSpPr>
          <p:cNvPr id="7" name="文本框 6"/>
          <p:cNvSpPr txBox="1"/>
          <p:nvPr/>
        </p:nvSpPr>
        <p:spPr>
          <a:xfrm>
            <a:off x="2607310" y="1270000"/>
            <a:ext cx="3048000" cy="671830"/>
          </a:xfrm>
          <a:prstGeom prst="rect">
            <a:avLst/>
          </a:prstGeom>
          <a:noFill/>
        </p:spPr>
        <p:txBody>
          <a:bodyPr wrap="square" rtlCol="0">
            <a:noAutofit/>
          </a:bodyPr>
          <a:p>
            <a:endParaRPr lang="zh-CN" altLang="en-US"/>
          </a:p>
        </p:txBody>
      </p:sp>
      <p:sp>
        <p:nvSpPr>
          <p:cNvPr id="8" name="文本框 7"/>
          <p:cNvSpPr txBox="1"/>
          <p:nvPr/>
        </p:nvSpPr>
        <p:spPr>
          <a:xfrm>
            <a:off x="1600200" y="1056640"/>
            <a:ext cx="6005195" cy="1076325"/>
          </a:xfrm>
          <a:prstGeom prst="rect">
            <a:avLst/>
          </a:prstGeom>
          <a:noFill/>
        </p:spPr>
        <p:txBody>
          <a:bodyPr wrap="square" rtlCol="0">
            <a:spAutoFit/>
          </a:bodyPr>
          <a:p>
            <a:r>
              <a:rPr lang="en-US" altLang="zh-CN" sz="3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3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Spring+Vue</a:t>
            </a:r>
            <a:r>
              <a:rPr lang="zh-CN" altLang="en-US" sz="3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的吾爱理财平</a:t>
            </a:r>
            <a:r>
              <a:rPr lang="en-US" altLang="zh-CN" sz="3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台的设计与实现</a:t>
            </a:r>
            <a:endParaRPr lang="zh-CN" altLang="en-US" sz="3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文本框 41"/>
          <p:cNvSpPr txBox="1"/>
          <p:nvPr/>
        </p:nvSpPr>
        <p:spPr>
          <a:xfrm>
            <a:off x="3144838" y="6145213"/>
            <a:ext cx="1530350" cy="400050"/>
          </a:xfrm>
          <a:prstGeom prst="rect">
            <a:avLst/>
          </a:prstGeom>
          <a:noFill/>
        </p:spPr>
        <p:txBody>
          <a:bodyPr wrap="none">
            <a:spAutoFit/>
          </a:bodyPr>
          <a:p>
            <a:pPr algn="r" defTabSz="914400" fontAlgn="auto">
              <a:spcBef>
                <a:spcPts val="0"/>
              </a:spcBef>
              <a:spcAft>
                <a:spcPts val="0"/>
              </a:spcAft>
              <a:defRPr/>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答辩</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人</a:t>
            </a:r>
            <a:r>
              <a:rPr lang="en-US" altLang="zh-CN" sz="2000" dirty="0">
                <a:solidFill>
                  <a:schemeClr val="bg2">
                    <a:lumMod val="50000"/>
                  </a:schemeClr>
                </a:solidFill>
                <a:latin typeface="微软雅黑" panose="020B0503020204020204" pitchFamily="34" charset="-122"/>
                <a:ea typeface="微软雅黑" panose="020B0503020204020204" pitchFamily="34" charset="-122"/>
              </a:rPr>
              <a:t>:</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高悦</a:t>
            </a:r>
            <a:endParaRPr lang="en-US" altLang="zh-CN" sz="20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0" name="文本框 55"/>
          <p:cNvSpPr txBox="1">
            <a:spLocks noChangeArrowheads="1"/>
          </p:cNvSpPr>
          <p:nvPr/>
        </p:nvSpPr>
        <p:spPr bwMode="auto">
          <a:xfrm>
            <a:off x="2658745" y="3779520"/>
            <a:ext cx="182562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1600">
                <a:solidFill>
                  <a:schemeClr val="bg2"/>
                </a:solidFill>
                <a:latin typeface="微软雅黑" panose="020B0503020204020204" pitchFamily="34" charset="-122"/>
                <a:ea typeface="微软雅黑" panose="020B0503020204020204" pitchFamily="34" charset="-122"/>
              </a:rPr>
              <a:t>答辩人：陈锦房</a:t>
            </a:r>
            <a:endParaRPr lang="zh-CN" altLang="en-US" sz="1600">
              <a:solidFill>
                <a:schemeClr val="bg2"/>
              </a:solidFill>
              <a:latin typeface="微软雅黑" panose="020B0503020204020204" pitchFamily="34" charset="-122"/>
              <a:ea typeface="微软雅黑" panose="020B0503020204020204" pitchFamily="34" charset="-122"/>
            </a:endParaRPr>
          </a:p>
        </p:txBody>
      </p:sp>
      <p:sp>
        <p:nvSpPr>
          <p:cNvPr id="14" name="文本框 55"/>
          <p:cNvSpPr txBox="1">
            <a:spLocks noChangeArrowheads="1"/>
          </p:cNvSpPr>
          <p:nvPr/>
        </p:nvSpPr>
        <p:spPr bwMode="auto">
          <a:xfrm>
            <a:off x="4582160" y="3779520"/>
            <a:ext cx="2685415" cy="357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1600">
                <a:solidFill>
                  <a:schemeClr val="bg2"/>
                </a:solidFill>
                <a:latin typeface="微软雅黑" panose="020B0503020204020204" pitchFamily="34" charset="-122"/>
                <a:ea typeface="微软雅黑" panose="020B0503020204020204" pitchFamily="34" charset="-122"/>
              </a:rPr>
              <a:t>指导教师：张茜、曹天杰</a:t>
            </a:r>
            <a:endParaRPr lang="zh-CN" altLang="en-US" sz="1600">
              <a:solidFill>
                <a:schemeClr val="bg2"/>
              </a:solidFill>
              <a:latin typeface="微软雅黑" panose="020B0503020204020204" pitchFamily="34" charset="-122"/>
              <a:ea typeface="微软雅黑" panose="020B0503020204020204" pitchFamily="34" charset="-122"/>
            </a:endParaRPr>
          </a:p>
        </p:txBody>
      </p:sp>
      <p:sp>
        <p:nvSpPr>
          <p:cNvPr id="536" name="Freeform 98"/>
          <p:cNvSpPr>
            <a:spLocks noEditPoints="1" noChangeArrowheads="1"/>
          </p:cNvSpPr>
          <p:nvPr/>
        </p:nvSpPr>
        <p:spPr bwMode="auto">
          <a:xfrm>
            <a:off x="5993130" y="1673860"/>
            <a:ext cx="376555" cy="321310"/>
          </a:xfrm>
          <a:custGeom>
            <a:avLst/>
            <a:gdLst>
              <a:gd name="T0" fmla="*/ 21 w 104"/>
              <a:gd name="T1" fmla="*/ 44 h 80"/>
              <a:gd name="T2" fmla="*/ 13 w 104"/>
              <a:gd name="T3" fmla="*/ 73 h 80"/>
              <a:gd name="T4" fmla="*/ 33 w 104"/>
              <a:gd name="T5" fmla="*/ 73 h 80"/>
              <a:gd name="T6" fmla="*/ 51 w 104"/>
              <a:gd name="T7" fmla="*/ 80 h 80"/>
              <a:gd name="T8" fmla="*/ 69 w 104"/>
              <a:gd name="T9" fmla="*/ 73 h 80"/>
              <a:gd name="T10" fmla="*/ 87 w 104"/>
              <a:gd name="T11" fmla="*/ 73 h 80"/>
              <a:gd name="T12" fmla="*/ 81 w 104"/>
              <a:gd name="T13" fmla="*/ 44 h 80"/>
              <a:gd name="T14" fmla="*/ 86 w 104"/>
              <a:gd name="T15" fmla="*/ 44 h 80"/>
              <a:gd name="T16" fmla="*/ 86 w 104"/>
              <a:gd name="T17" fmla="*/ 28 h 80"/>
              <a:gd name="T18" fmla="*/ 97 w 104"/>
              <a:gd name="T19" fmla="*/ 25 h 80"/>
              <a:gd name="T20" fmla="*/ 97 w 104"/>
              <a:gd name="T21" fmla="*/ 34 h 80"/>
              <a:gd name="T22" fmla="*/ 95 w 104"/>
              <a:gd name="T23" fmla="*/ 51 h 80"/>
              <a:gd name="T24" fmla="*/ 103 w 104"/>
              <a:gd name="T25" fmla="*/ 51 h 80"/>
              <a:gd name="T26" fmla="*/ 101 w 104"/>
              <a:gd name="T27" fmla="*/ 34 h 80"/>
              <a:gd name="T28" fmla="*/ 101 w 104"/>
              <a:gd name="T29" fmla="*/ 23 h 80"/>
              <a:gd name="T30" fmla="*/ 104 w 104"/>
              <a:gd name="T31" fmla="*/ 22 h 80"/>
              <a:gd name="T32" fmla="*/ 104 w 104"/>
              <a:gd name="T33" fmla="*/ 15 h 80"/>
              <a:gd name="T34" fmla="*/ 52 w 104"/>
              <a:gd name="T35" fmla="*/ 0 h 80"/>
              <a:gd name="T36" fmla="*/ 0 w 104"/>
              <a:gd name="T37" fmla="*/ 15 h 80"/>
              <a:gd name="T38" fmla="*/ 0 w 104"/>
              <a:gd name="T39" fmla="*/ 22 h 80"/>
              <a:gd name="T40" fmla="*/ 19 w 104"/>
              <a:gd name="T41" fmla="*/ 28 h 80"/>
              <a:gd name="T42" fmla="*/ 19 w 104"/>
              <a:gd name="T43" fmla="*/ 44 h 80"/>
              <a:gd name="T44" fmla="*/ 21 w 104"/>
              <a:gd name="T45" fmla="*/ 44 h 80"/>
              <a:gd name="T46" fmla="*/ 71 w 104"/>
              <a:gd name="T47" fmla="*/ 44 h 80"/>
              <a:gd name="T48" fmla="*/ 72 w 104"/>
              <a:gd name="T49" fmla="*/ 48 h 80"/>
              <a:gd name="T50" fmla="*/ 65 w 104"/>
              <a:gd name="T51" fmla="*/ 66 h 80"/>
              <a:gd name="T52" fmla="*/ 51 w 104"/>
              <a:gd name="T53" fmla="*/ 73 h 80"/>
              <a:gd name="T54" fmla="*/ 37 w 104"/>
              <a:gd name="T55" fmla="*/ 66 h 80"/>
              <a:gd name="T56" fmla="*/ 31 w 104"/>
              <a:gd name="T57" fmla="*/ 48 h 80"/>
              <a:gd name="T58" fmla="*/ 31 w 104"/>
              <a:gd name="T59" fmla="*/ 44 h 80"/>
              <a:gd name="T60" fmla="*/ 71 w 104"/>
              <a:gd name="T61" fmla="*/ 44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4"/>
              <a:gd name="T94" fmla="*/ 0 h 80"/>
              <a:gd name="T95" fmla="*/ 104 w 104"/>
              <a:gd name="T96" fmla="*/ 80 h 8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4" h="80">
                <a:moveTo>
                  <a:pt x="21" y="44"/>
                </a:moveTo>
                <a:cubicBezTo>
                  <a:pt x="13" y="73"/>
                  <a:pt x="13" y="73"/>
                  <a:pt x="13" y="73"/>
                </a:cubicBezTo>
                <a:cubicBezTo>
                  <a:pt x="33" y="73"/>
                  <a:pt x="33" y="73"/>
                  <a:pt x="33" y="73"/>
                </a:cubicBezTo>
                <a:cubicBezTo>
                  <a:pt x="38" y="78"/>
                  <a:pt x="44" y="80"/>
                  <a:pt x="51" y="80"/>
                </a:cubicBezTo>
                <a:cubicBezTo>
                  <a:pt x="58" y="80"/>
                  <a:pt x="64" y="78"/>
                  <a:pt x="69" y="73"/>
                </a:cubicBezTo>
                <a:cubicBezTo>
                  <a:pt x="87" y="73"/>
                  <a:pt x="87" y="73"/>
                  <a:pt x="87" y="73"/>
                </a:cubicBezTo>
                <a:cubicBezTo>
                  <a:pt x="81" y="44"/>
                  <a:pt x="81" y="44"/>
                  <a:pt x="81" y="44"/>
                </a:cubicBezTo>
                <a:cubicBezTo>
                  <a:pt x="86" y="44"/>
                  <a:pt x="86" y="44"/>
                  <a:pt x="86" y="44"/>
                </a:cubicBezTo>
                <a:cubicBezTo>
                  <a:pt x="86" y="28"/>
                  <a:pt x="86" y="28"/>
                  <a:pt x="86" y="28"/>
                </a:cubicBezTo>
                <a:cubicBezTo>
                  <a:pt x="97" y="25"/>
                  <a:pt x="97" y="25"/>
                  <a:pt x="97" y="25"/>
                </a:cubicBezTo>
                <a:cubicBezTo>
                  <a:pt x="97" y="34"/>
                  <a:pt x="97" y="34"/>
                  <a:pt x="97" y="34"/>
                </a:cubicBezTo>
                <a:cubicBezTo>
                  <a:pt x="95" y="51"/>
                  <a:pt x="95" y="51"/>
                  <a:pt x="95" y="51"/>
                </a:cubicBezTo>
                <a:cubicBezTo>
                  <a:pt x="103" y="51"/>
                  <a:pt x="103" y="51"/>
                  <a:pt x="103" y="51"/>
                </a:cubicBezTo>
                <a:cubicBezTo>
                  <a:pt x="101" y="34"/>
                  <a:pt x="101" y="34"/>
                  <a:pt x="101" y="34"/>
                </a:cubicBezTo>
                <a:cubicBezTo>
                  <a:pt x="101" y="23"/>
                  <a:pt x="101" y="23"/>
                  <a:pt x="101" y="23"/>
                </a:cubicBezTo>
                <a:cubicBezTo>
                  <a:pt x="104" y="22"/>
                  <a:pt x="104" y="22"/>
                  <a:pt x="104" y="22"/>
                </a:cubicBezTo>
                <a:cubicBezTo>
                  <a:pt x="104" y="15"/>
                  <a:pt x="104" y="15"/>
                  <a:pt x="104" y="15"/>
                </a:cubicBezTo>
                <a:cubicBezTo>
                  <a:pt x="52" y="0"/>
                  <a:pt x="52" y="0"/>
                  <a:pt x="52" y="0"/>
                </a:cubicBezTo>
                <a:cubicBezTo>
                  <a:pt x="0" y="15"/>
                  <a:pt x="0" y="15"/>
                  <a:pt x="0" y="15"/>
                </a:cubicBezTo>
                <a:cubicBezTo>
                  <a:pt x="0" y="22"/>
                  <a:pt x="0" y="22"/>
                  <a:pt x="0" y="22"/>
                </a:cubicBezTo>
                <a:cubicBezTo>
                  <a:pt x="19" y="28"/>
                  <a:pt x="19" y="28"/>
                  <a:pt x="19" y="28"/>
                </a:cubicBezTo>
                <a:cubicBezTo>
                  <a:pt x="19" y="44"/>
                  <a:pt x="19" y="44"/>
                  <a:pt x="19" y="44"/>
                </a:cubicBezTo>
                <a:cubicBezTo>
                  <a:pt x="21" y="44"/>
                  <a:pt x="21" y="44"/>
                  <a:pt x="21" y="44"/>
                </a:cubicBezTo>
                <a:close/>
                <a:moveTo>
                  <a:pt x="71" y="44"/>
                </a:moveTo>
                <a:cubicBezTo>
                  <a:pt x="72" y="46"/>
                  <a:pt x="72" y="47"/>
                  <a:pt x="72" y="48"/>
                </a:cubicBezTo>
                <a:cubicBezTo>
                  <a:pt x="72" y="55"/>
                  <a:pt x="69" y="61"/>
                  <a:pt x="65" y="66"/>
                </a:cubicBezTo>
                <a:cubicBezTo>
                  <a:pt x="62" y="70"/>
                  <a:pt x="57" y="73"/>
                  <a:pt x="51" y="73"/>
                </a:cubicBezTo>
                <a:cubicBezTo>
                  <a:pt x="46" y="73"/>
                  <a:pt x="41" y="70"/>
                  <a:pt x="37" y="66"/>
                </a:cubicBezTo>
                <a:cubicBezTo>
                  <a:pt x="33" y="61"/>
                  <a:pt x="31" y="55"/>
                  <a:pt x="31" y="48"/>
                </a:cubicBezTo>
                <a:cubicBezTo>
                  <a:pt x="31" y="47"/>
                  <a:pt x="31" y="46"/>
                  <a:pt x="31" y="44"/>
                </a:cubicBezTo>
                <a:lnTo>
                  <a:pt x="71" y="44"/>
                </a:lnTo>
                <a:close/>
              </a:path>
            </a:pathLst>
          </a:custGeom>
          <a:solidFill>
            <a:schemeClr val="bg1"/>
          </a:solidFill>
          <a:ln>
            <a:noFill/>
          </a:ln>
        </p:spPr>
        <p:txBody>
          <a:bodyPr/>
          <a:p>
            <a:pPr defTabSz="685165" eaLnBrk="1" fontAlgn="auto" hangingPunct="1">
              <a:spcBef>
                <a:spcPts val="0"/>
              </a:spcBef>
              <a:spcAft>
                <a:spcPts val="0"/>
              </a:spcAft>
              <a:defRPr/>
            </a:pPr>
            <a:endParaRPr lang="zh-CN" altLang="zh-CN" sz="890">
              <a:solidFill>
                <a:srgbClr val="000000"/>
              </a:solidFill>
              <a:latin typeface="Calibri" panose="020F0502020204030204" pitchFamily="34" charset="0"/>
              <a:ea typeface="+mn-ea"/>
              <a:sym typeface="宋体" panose="02010600030101010101" pitchFamily="2" charset="-122"/>
            </a:endParaRPr>
          </a:p>
        </p:txBody>
      </p:sp>
      <p:sp>
        <p:nvSpPr>
          <p:cNvPr id="172" name="Freeform 171"/>
          <p:cNvSpPr>
            <a:spLocks noEditPoints="1"/>
          </p:cNvSpPr>
          <p:nvPr/>
        </p:nvSpPr>
        <p:spPr bwMode="auto">
          <a:xfrm>
            <a:off x="6637973" y="2865438"/>
            <a:ext cx="392112" cy="361950"/>
          </a:xfrm>
          <a:custGeom>
            <a:avLst/>
            <a:gdLst>
              <a:gd name="T0" fmla="*/ 160 w 247"/>
              <a:gd name="T1" fmla="*/ 228 h 228"/>
              <a:gd name="T2" fmla="*/ 68 w 247"/>
              <a:gd name="T3" fmla="*/ 0 h 228"/>
              <a:gd name="T4" fmla="*/ 146 w 247"/>
              <a:gd name="T5" fmla="*/ 195 h 228"/>
              <a:gd name="T6" fmla="*/ 122 w 247"/>
              <a:gd name="T7" fmla="*/ 171 h 228"/>
              <a:gd name="T8" fmla="*/ 146 w 247"/>
              <a:gd name="T9" fmla="*/ 195 h 228"/>
              <a:gd name="T10" fmla="*/ 101 w 247"/>
              <a:gd name="T11" fmla="*/ 134 h 228"/>
              <a:gd name="T12" fmla="*/ 125 w 247"/>
              <a:gd name="T13" fmla="*/ 158 h 228"/>
              <a:gd name="T14" fmla="*/ 146 w 247"/>
              <a:gd name="T15" fmla="*/ 121 h 228"/>
              <a:gd name="T16" fmla="*/ 122 w 247"/>
              <a:gd name="T17" fmla="*/ 97 h 228"/>
              <a:gd name="T18" fmla="*/ 146 w 247"/>
              <a:gd name="T19" fmla="*/ 121 h 228"/>
              <a:gd name="T20" fmla="*/ 101 w 247"/>
              <a:gd name="T21" fmla="*/ 60 h 228"/>
              <a:gd name="T22" fmla="*/ 125 w 247"/>
              <a:gd name="T23" fmla="*/ 84 h 228"/>
              <a:gd name="T24" fmla="*/ 122 w 247"/>
              <a:gd name="T25" fmla="*/ 23 h 228"/>
              <a:gd name="T26" fmla="*/ 146 w 247"/>
              <a:gd name="T27" fmla="*/ 47 h 228"/>
              <a:gd name="T28" fmla="*/ 122 w 247"/>
              <a:gd name="T29" fmla="*/ 23 h 228"/>
              <a:gd name="T30" fmla="*/ 104 w 247"/>
              <a:gd name="T31" fmla="*/ 23 h 228"/>
              <a:gd name="T32" fmla="*/ 80 w 247"/>
              <a:gd name="T33" fmla="*/ 47 h 228"/>
              <a:gd name="T34" fmla="*/ 80 w 247"/>
              <a:gd name="T35" fmla="*/ 97 h 228"/>
              <a:gd name="T36" fmla="*/ 104 w 247"/>
              <a:gd name="T37" fmla="*/ 121 h 228"/>
              <a:gd name="T38" fmla="*/ 80 w 247"/>
              <a:gd name="T39" fmla="*/ 97 h 228"/>
              <a:gd name="T40" fmla="*/ 104 w 247"/>
              <a:gd name="T41" fmla="*/ 171 h 228"/>
              <a:gd name="T42" fmla="*/ 80 w 247"/>
              <a:gd name="T43" fmla="*/ 195 h 228"/>
              <a:gd name="T44" fmla="*/ 0 w 247"/>
              <a:gd name="T45" fmla="*/ 228 h 228"/>
              <a:gd name="T46" fmla="*/ 55 w 247"/>
              <a:gd name="T47" fmla="*/ 73 h 228"/>
              <a:gd name="T48" fmla="*/ 0 w 247"/>
              <a:gd name="T49" fmla="*/ 228 h 228"/>
              <a:gd name="T50" fmla="*/ 40 w 247"/>
              <a:gd name="T51" fmla="*/ 84 h 228"/>
              <a:gd name="T52" fmla="*/ 16 w 247"/>
              <a:gd name="T53" fmla="*/ 110 h 228"/>
              <a:gd name="T54" fmla="*/ 16 w 247"/>
              <a:gd name="T55" fmla="*/ 128 h 228"/>
              <a:gd name="T56" fmla="*/ 40 w 247"/>
              <a:gd name="T57" fmla="*/ 152 h 228"/>
              <a:gd name="T58" fmla="*/ 16 w 247"/>
              <a:gd name="T59" fmla="*/ 128 h 228"/>
              <a:gd name="T60" fmla="*/ 40 w 247"/>
              <a:gd name="T61" fmla="*/ 171 h 228"/>
              <a:gd name="T62" fmla="*/ 16 w 247"/>
              <a:gd name="T63" fmla="*/ 195 h 228"/>
              <a:gd name="T64" fmla="*/ 237 w 247"/>
              <a:gd name="T65" fmla="*/ 94 h 228"/>
              <a:gd name="T66" fmla="*/ 223 w 247"/>
              <a:gd name="T67" fmla="*/ 64 h 228"/>
              <a:gd name="T68" fmla="*/ 213 w 247"/>
              <a:gd name="T69" fmla="*/ 36 h 228"/>
              <a:gd name="T70" fmla="*/ 206 w 247"/>
              <a:gd name="T71" fmla="*/ 9 h 228"/>
              <a:gd name="T72" fmla="*/ 196 w 247"/>
              <a:gd name="T73" fmla="*/ 36 h 228"/>
              <a:gd name="T74" fmla="*/ 182 w 247"/>
              <a:gd name="T75" fmla="*/ 64 h 228"/>
              <a:gd name="T76" fmla="*/ 172 w 247"/>
              <a:gd name="T77" fmla="*/ 94 h 228"/>
              <a:gd name="T78" fmla="*/ 247 w 247"/>
              <a:gd name="T79" fmla="*/ 228 h 228"/>
              <a:gd name="T80" fmla="*/ 237 w 247"/>
              <a:gd name="T81" fmla="*/ 94 h 228"/>
              <a:gd name="T82" fmla="*/ 185 w 247"/>
              <a:gd name="T83" fmla="*/ 211 h 228"/>
              <a:gd name="T84" fmla="*/ 209 w 247"/>
              <a:gd name="T85" fmla="*/ 185 h 228"/>
              <a:gd name="T86" fmla="*/ 209 w 247"/>
              <a:gd name="T87" fmla="*/ 135 h 228"/>
              <a:gd name="T88" fmla="*/ 185 w 247"/>
              <a:gd name="T89" fmla="*/ 110 h 228"/>
              <a:gd name="T90" fmla="*/ 209 w 247"/>
              <a:gd name="T91" fmla="*/ 135 h 228"/>
              <a:gd name="T92" fmla="*/ 213 w 247"/>
              <a:gd name="T93" fmla="*/ 172 h 228"/>
              <a:gd name="T94" fmla="*/ 237 w 247"/>
              <a:gd name="T95" fmla="*/ 14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7" h="228">
                <a:moveTo>
                  <a:pt x="68" y="228"/>
                </a:moveTo>
                <a:lnTo>
                  <a:pt x="160" y="228"/>
                </a:lnTo>
                <a:lnTo>
                  <a:pt x="160" y="0"/>
                </a:lnTo>
                <a:lnTo>
                  <a:pt x="68" y="0"/>
                </a:lnTo>
                <a:lnTo>
                  <a:pt x="68" y="228"/>
                </a:lnTo>
                <a:close/>
                <a:moveTo>
                  <a:pt x="146" y="195"/>
                </a:moveTo>
                <a:lnTo>
                  <a:pt x="122" y="195"/>
                </a:lnTo>
                <a:lnTo>
                  <a:pt x="122" y="171"/>
                </a:lnTo>
                <a:lnTo>
                  <a:pt x="146" y="171"/>
                </a:lnTo>
                <a:lnTo>
                  <a:pt x="146" y="195"/>
                </a:lnTo>
                <a:close/>
                <a:moveTo>
                  <a:pt x="101" y="158"/>
                </a:moveTo>
                <a:lnTo>
                  <a:pt x="101" y="134"/>
                </a:lnTo>
                <a:lnTo>
                  <a:pt x="125" y="134"/>
                </a:lnTo>
                <a:lnTo>
                  <a:pt x="125" y="158"/>
                </a:lnTo>
                <a:lnTo>
                  <a:pt x="101" y="158"/>
                </a:lnTo>
                <a:close/>
                <a:moveTo>
                  <a:pt x="146" y="121"/>
                </a:moveTo>
                <a:lnTo>
                  <a:pt x="122" y="121"/>
                </a:lnTo>
                <a:lnTo>
                  <a:pt x="122" y="97"/>
                </a:lnTo>
                <a:lnTo>
                  <a:pt x="146" y="97"/>
                </a:lnTo>
                <a:lnTo>
                  <a:pt x="146" y="121"/>
                </a:lnTo>
                <a:close/>
                <a:moveTo>
                  <a:pt x="101" y="84"/>
                </a:moveTo>
                <a:lnTo>
                  <a:pt x="101" y="60"/>
                </a:lnTo>
                <a:lnTo>
                  <a:pt x="125" y="60"/>
                </a:lnTo>
                <a:lnTo>
                  <a:pt x="125" y="84"/>
                </a:lnTo>
                <a:lnTo>
                  <a:pt x="101" y="84"/>
                </a:lnTo>
                <a:close/>
                <a:moveTo>
                  <a:pt x="122" y="23"/>
                </a:moveTo>
                <a:lnTo>
                  <a:pt x="146" y="23"/>
                </a:lnTo>
                <a:lnTo>
                  <a:pt x="146" y="47"/>
                </a:lnTo>
                <a:lnTo>
                  <a:pt x="122" y="47"/>
                </a:lnTo>
                <a:lnTo>
                  <a:pt x="122" y="23"/>
                </a:lnTo>
                <a:close/>
                <a:moveTo>
                  <a:pt x="80" y="23"/>
                </a:moveTo>
                <a:lnTo>
                  <a:pt x="104" y="23"/>
                </a:lnTo>
                <a:lnTo>
                  <a:pt x="104" y="47"/>
                </a:lnTo>
                <a:lnTo>
                  <a:pt x="80" y="47"/>
                </a:lnTo>
                <a:lnTo>
                  <a:pt x="80" y="23"/>
                </a:lnTo>
                <a:close/>
                <a:moveTo>
                  <a:pt x="80" y="97"/>
                </a:moveTo>
                <a:lnTo>
                  <a:pt x="104" y="97"/>
                </a:lnTo>
                <a:lnTo>
                  <a:pt x="104" y="121"/>
                </a:lnTo>
                <a:lnTo>
                  <a:pt x="80" y="121"/>
                </a:lnTo>
                <a:lnTo>
                  <a:pt x="80" y="97"/>
                </a:lnTo>
                <a:close/>
                <a:moveTo>
                  <a:pt x="80" y="171"/>
                </a:moveTo>
                <a:lnTo>
                  <a:pt x="104" y="171"/>
                </a:lnTo>
                <a:lnTo>
                  <a:pt x="104" y="195"/>
                </a:lnTo>
                <a:lnTo>
                  <a:pt x="80" y="195"/>
                </a:lnTo>
                <a:lnTo>
                  <a:pt x="80" y="171"/>
                </a:lnTo>
                <a:close/>
                <a:moveTo>
                  <a:pt x="0" y="228"/>
                </a:moveTo>
                <a:lnTo>
                  <a:pt x="55" y="228"/>
                </a:lnTo>
                <a:lnTo>
                  <a:pt x="55" y="73"/>
                </a:lnTo>
                <a:lnTo>
                  <a:pt x="0" y="73"/>
                </a:lnTo>
                <a:lnTo>
                  <a:pt x="0" y="228"/>
                </a:lnTo>
                <a:close/>
                <a:moveTo>
                  <a:pt x="16" y="84"/>
                </a:moveTo>
                <a:lnTo>
                  <a:pt x="40" y="84"/>
                </a:lnTo>
                <a:lnTo>
                  <a:pt x="40" y="110"/>
                </a:lnTo>
                <a:lnTo>
                  <a:pt x="16" y="110"/>
                </a:lnTo>
                <a:lnTo>
                  <a:pt x="16" y="84"/>
                </a:lnTo>
                <a:close/>
                <a:moveTo>
                  <a:pt x="16" y="128"/>
                </a:moveTo>
                <a:lnTo>
                  <a:pt x="40" y="128"/>
                </a:lnTo>
                <a:lnTo>
                  <a:pt x="40" y="152"/>
                </a:lnTo>
                <a:lnTo>
                  <a:pt x="16" y="152"/>
                </a:lnTo>
                <a:lnTo>
                  <a:pt x="16" y="128"/>
                </a:lnTo>
                <a:close/>
                <a:moveTo>
                  <a:pt x="16" y="171"/>
                </a:moveTo>
                <a:lnTo>
                  <a:pt x="40" y="171"/>
                </a:lnTo>
                <a:lnTo>
                  <a:pt x="40" y="195"/>
                </a:lnTo>
                <a:lnTo>
                  <a:pt x="16" y="195"/>
                </a:lnTo>
                <a:lnTo>
                  <a:pt x="16" y="171"/>
                </a:lnTo>
                <a:close/>
                <a:moveTo>
                  <a:pt x="237" y="94"/>
                </a:moveTo>
                <a:lnTo>
                  <a:pt x="237" y="64"/>
                </a:lnTo>
                <a:lnTo>
                  <a:pt x="223" y="64"/>
                </a:lnTo>
                <a:lnTo>
                  <a:pt x="223" y="36"/>
                </a:lnTo>
                <a:lnTo>
                  <a:pt x="213" y="36"/>
                </a:lnTo>
                <a:lnTo>
                  <a:pt x="213" y="9"/>
                </a:lnTo>
                <a:lnTo>
                  <a:pt x="206" y="9"/>
                </a:lnTo>
                <a:lnTo>
                  <a:pt x="206" y="36"/>
                </a:lnTo>
                <a:lnTo>
                  <a:pt x="196" y="36"/>
                </a:lnTo>
                <a:lnTo>
                  <a:pt x="196" y="64"/>
                </a:lnTo>
                <a:lnTo>
                  <a:pt x="182" y="64"/>
                </a:lnTo>
                <a:lnTo>
                  <a:pt x="182" y="94"/>
                </a:lnTo>
                <a:lnTo>
                  <a:pt x="172" y="94"/>
                </a:lnTo>
                <a:lnTo>
                  <a:pt x="172" y="228"/>
                </a:lnTo>
                <a:lnTo>
                  <a:pt x="247" y="228"/>
                </a:lnTo>
                <a:lnTo>
                  <a:pt x="247" y="94"/>
                </a:lnTo>
                <a:lnTo>
                  <a:pt x="237" y="94"/>
                </a:lnTo>
                <a:close/>
                <a:moveTo>
                  <a:pt x="209" y="211"/>
                </a:moveTo>
                <a:lnTo>
                  <a:pt x="185" y="211"/>
                </a:lnTo>
                <a:lnTo>
                  <a:pt x="185" y="185"/>
                </a:lnTo>
                <a:lnTo>
                  <a:pt x="209" y="185"/>
                </a:lnTo>
                <a:lnTo>
                  <a:pt x="209" y="211"/>
                </a:lnTo>
                <a:close/>
                <a:moveTo>
                  <a:pt x="209" y="135"/>
                </a:moveTo>
                <a:lnTo>
                  <a:pt x="185" y="135"/>
                </a:lnTo>
                <a:lnTo>
                  <a:pt x="185" y="110"/>
                </a:lnTo>
                <a:lnTo>
                  <a:pt x="209" y="110"/>
                </a:lnTo>
                <a:lnTo>
                  <a:pt x="209" y="135"/>
                </a:lnTo>
                <a:close/>
                <a:moveTo>
                  <a:pt x="237" y="172"/>
                </a:moveTo>
                <a:lnTo>
                  <a:pt x="213" y="172"/>
                </a:lnTo>
                <a:lnTo>
                  <a:pt x="213" y="148"/>
                </a:lnTo>
                <a:lnTo>
                  <a:pt x="237" y="148"/>
                </a:lnTo>
                <a:lnTo>
                  <a:pt x="237" y="172"/>
                </a:ln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2147482623"/>
          <p:cNvGraphicFramePr>
            <a:graphicFrameLocks noChangeAspect="1"/>
          </p:cNvGraphicFramePr>
          <p:nvPr/>
        </p:nvGraphicFramePr>
        <p:xfrm>
          <a:off x="189230" y="429260"/>
          <a:ext cx="4229735" cy="4363085"/>
        </p:xfrm>
        <a:graphic>
          <a:graphicData uri="http://schemas.openxmlformats.org/presentationml/2006/ole">
            <mc:AlternateContent xmlns:mc="http://schemas.openxmlformats.org/markup-compatibility/2006">
              <mc:Choice xmlns:v="urn:schemas-microsoft-com:vml" Requires="v">
                <p:oleObj spid="_x0000_s3076" name="" r:id="rId1" imgW="5111750" imgH="3943985" progId="Visio.Drawing.15">
                  <p:embed/>
                </p:oleObj>
              </mc:Choice>
              <mc:Fallback>
                <p:oleObj name="" r:id="rId1" imgW="5111750" imgH="3943985" progId="Visio.Drawing.15">
                  <p:embed/>
                  <p:pic>
                    <p:nvPicPr>
                      <p:cNvPr id="0" name="图片 3075"/>
                      <p:cNvPicPr/>
                      <p:nvPr/>
                    </p:nvPicPr>
                    <p:blipFill>
                      <a:blip r:embed="rId2"/>
                      <a:stretch>
                        <a:fillRect/>
                      </a:stretch>
                    </p:blipFill>
                    <p:spPr>
                      <a:xfrm>
                        <a:off x="189230" y="429260"/>
                        <a:ext cx="4229735" cy="4363085"/>
                      </a:xfrm>
                      <a:prstGeom prst="rect">
                        <a:avLst/>
                      </a:prstGeom>
                      <a:noFill/>
                      <a:ln w="38100">
                        <a:noFill/>
                        <a:miter/>
                      </a:ln>
                    </p:spPr>
                  </p:pic>
                </p:oleObj>
              </mc:Fallback>
            </mc:AlternateContent>
          </a:graphicData>
        </a:graphic>
      </p:graphicFrame>
      <p:graphicFrame>
        <p:nvGraphicFramePr>
          <p:cNvPr id="3" name="对象 -2147482622"/>
          <p:cNvGraphicFramePr>
            <a:graphicFrameLocks noChangeAspect="1"/>
          </p:cNvGraphicFramePr>
          <p:nvPr/>
        </p:nvGraphicFramePr>
        <p:xfrm>
          <a:off x="4418965" y="300990"/>
          <a:ext cx="4567555" cy="4612005"/>
        </p:xfrm>
        <a:graphic>
          <a:graphicData uri="http://schemas.openxmlformats.org/presentationml/2006/ole">
            <mc:AlternateContent xmlns:mc="http://schemas.openxmlformats.org/markup-compatibility/2006">
              <mc:Choice xmlns:v="urn:schemas-microsoft-com:vml" Requires="v">
                <p:oleObj spid="_x0000_s4" name="" r:id="rId3" imgW="5034915" imgH="5365115" progId="Visio.Drawing.15">
                  <p:embed/>
                </p:oleObj>
              </mc:Choice>
              <mc:Fallback>
                <p:oleObj name="" r:id="rId3" imgW="5034915" imgH="5365115" progId="Visio.Drawing.15">
                  <p:embed/>
                  <p:pic>
                    <p:nvPicPr>
                      <p:cNvPr id="0" name="图片 1"/>
                      <p:cNvPicPr/>
                      <p:nvPr/>
                    </p:nvPicPr>
                    <p:blipFill>
                      <a:blip r:embed="rId4"/>
                      <a:stretch>
                        <a:fillRect/>
                      </a:stretch>
                    </p:blipFill>
                    <p:spPr>
                      <a:xfrm>
                        <a:off x="4418965" y="300990"/>
                        <a:ext cx="4567555" cy="4612005"/>
                      </a:xfrm>
                      <a:prstGeom prst="rect">
                        <a:avLst/>
                      </a:prstGeom>
                      <a:noFill/>
                      <a:ln w="38100">
                        <a:noFill/>
                        <a:miter/>
                      </a:ln>
                    </p:spPr>
                  </p:pic>
                </p:oleObj>
              </mc:Fallback>
            </mc:AlternateContent>
          </a:graphicData>
        </a:graphic>
      </p:graphicFrame>
      <p:sp>
        <p:nvSpPr>
          <p:cNvPr id="13320" name="Title 13"/>
          <p:cNvSpPr txBox="1"/>
          <p:nvPr/>
        </p:nvSpPr>
        <p:spPr bwMode="auto">
          <a:xfrm>
            <a:off x="188913" y="18478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3.</a:t>
            </a:r>
            <a:r>
              <a:rPr lang="zh-CN" altLang="en-US" sz="2000">
                <a:solidFill>
                  <a:schemeClr val="bg1"/>
                </a:solidFill>
              </a:rPr>
              <a:t>概要设计</a:t>
            </a:r>
            <a:endParaRPr lang="zh-CN" altLang="en-US" sz="2000">
              <a:solidFill>
                <a:schemeClr val="bg1"/>
              </a:solidFill>
            </a:endParaRPr>
          </a:p>
        </p:txBody>
      </p:sp>
      <p:sp>
        <p:nvSpPr>
          <p:cNvPr id="68" name="Freeform 8"/>
          <p:cNvSpPr>
            <a:spLocks noEditPoints="1"/>
          </p:cNvSpPr>
          <p:nvPr/>
        </p:nvSpPr>
        <p:spPr bwMode="auto">
          <a:xfrm>
            <a:off x="1643380" y="83820"/>
            <a:ext cx="582613" cy="509588"/>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bg1"/>
          </a:solidFill>
          <a:ln>
            <a:noFill/>
          </a:ln>
        </p:spPr>
        <p:txBody>
          <a:bodyPr lIns="68544" tIns="34272" rIns="68544" bIns="34272"/>
          <a:lstStyle/>
          <a:p>
            <a:pPr defTabSz="685165" eaLnBrk="1" fontAlgn="auto" hangingPunct="1">
              <a:spcBef>
                <a:spcPts val="0"/>
              </a:spcBef>
              <a:spcAft>
                <a:spcPts val="0"/>
              </a:spcAft>
              <a:defRPr/>
            </a:pPr>
            <a:endParaRPr lang="zh-CN" altLang="en-US" sz="1350" dirty="0">
              <a:solidFill>
                <a:schemeClr val="bg1">
                  <a:lumMod val="95000"/>
                </a:schemeClr>
              </a:solidFill>
              <a:ea typeface="+mn-ea"/>
            </a:endParaRPr>
          </a:p>
        </p:txBody>
      </p:sp>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0" name="Title 13"/>
          <p:cNvSpPr txBox="1"/>
          <p:nvPr/>
        </p:nvSpPr>
        <p:spPr bwMode="auto">
          <a:xfrm>
            <a:off x="188913" y="18478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3.</a:t>
            </a:r>
            <a:r>
              <a:rPr lang="zh-CN" altLang="en-US" sz="2000">
                <a:solidFill>
                  <a:schemeClr val="bg1"/>
                </a:solidFill>
              </a:rPr>
              <a:t>概要设计</a:t>
            </a:r>
            <a:endParaRPr lang="zh-CN" altLang="en-US" sz="2000">
              <a:solidFill>
                <a:schemeClr val="bg1"/>
              </a:solidFill>
            </a:endParaRPr>
          </a:p>
        </p:txBody>
      </p:sp>
      <p:sp>
        <p:nvSpPr>
          <p:cNvPr id="68" name="Freeform 8"/>
          <p:cNvSpPr>
            <a:spLocks noEditPoints="1"/>
          </p:cNvSpPr>
          <p:nvPr/>
        </p:nvSpPr>
        <p:spPr bwMode="auto">
          <a:xfrm>
            <a:off x="1643380" y="83820"/>
            <a:ext cx="582613" cy="509588"/>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bg1"/>
          </a:solidFill>
          <a:ln>
            <a:noFill/>
          </a:ln>
        </p:spPr>
        <p:txBody>
          <a:bodyPr lIns="68544" tIns="34272" rIns="68544" bIns="34272"/>
          <a:lstStyle/>
          <a:p>
            <a:pPr defTabSz="685165" eaLnBrk="1" fontAlgn="auto" hangingPunct="1">
              <a:spcBef>
                <a:spcPts val="0"/>
              </a:spcBef>
              <a:spcAft>
                <a:spcPts val="0"/>
              </a:spcAft>
              <a:defRPr/>
            </a:pPr>
            <a:endParaRPr lang="zh-CN" altLang="en-US" sz="1350" dirty="0">
              <a:solidFill>
                <a:schemeClr val="bg1">
                  <a:lumMod val="95000"/>
                </a:schemeClr>
              </a:solidFill>
              <a:ea typeface="+mn-ea"/>
            </a:endParaRPr>
          </a:p>
        </p:txBody>
      </p:sp>
      <p:pic>
        <p:nvPicPr>
          <p:cNvPr id="15" name="图片 15"/>
          <p:cNvPicPr>
            <a:picLocks noChangeAspect="1" noChangeArrowheads="1"/>
          </p:cNvPicPr>
          <p:nvPr/>
        </p:nvPicPr>
        <p:blipFill>
          <a:blip r:embed="rId1">
            <a:alphaModFix amt="70000"/>
            <a:extLst>
              <a:ext uri="{28A0092B-C50C-407E-A947-70E740481C1C}">
                <a14:useLocalDpi xmlns:a14="http://schemas.microsoft.com/office/drawing/2010/main" val="0"/>
              </a:ext>
            </a:extLst>
          </a:blip>
          <a:srcRect/>
          <a:stretch>
            <a:fillRect/>
          </a:stretch>
        </p:blipFill>
        <p:spPr>
          <a:xfrm>
            <a:off x="3157220" y="74930"/>
            <a:ext cx="5728970" cy="4993005"/>
          </a:xfrm>
          <a:prstGeom prst="rect">
            <a:avLst/>
          </a:prstGeom>
          <a:solidFill>
            <a:schemeClr val="bg2">
              <a:alpha val="41000"/>
            </a:schemeClr>
          </a:solidFill>
          <a:ln>
            <a:noFill/>
          </a:ln>
        </p:spPr>
      </p:pic>
      <p:sp>
        <p:nvSpPr>
          <p:cNvPr id="16388" name="空心弧 2"/>
          <p:cNvSpPr>
            <a:spLocks noChangeArrowheads="1"/>
          </p:cNvSpPr>
          <p:nvPr/>
        </p:nvSpPr>
        <p:spPr bwMode="auto">
          <a:xfrm rot="16200000">
            <a:off x="344488" y="1660843"/>
            <a:ext cx="2198687" cy="2198687"/>
          </a:xfrm>
          <a:custGeom>
            <a:avLst/>
            <a:gdLst>
              <a:gd name="G0" fmla="+- 9012 0 0"/>
              <a:gd name="G1" fmla="+- 9868328 0 0"/>
              <a:gd name="G2" fmla="+- 0 0 9868328"/>
              <a:gd name="T0" fmla="*/ 0 256 1"/>
              <a:gd name="T1" fmla="*/ 180 256 1"/>
              <a:gd name="G3" fmla="+- 9868328 T0 T1"/>
              <a:gd name="T2" fmla="*/ 0 256 1"/>
              <a:gd name="T3" fmla="*/ 90 256 1"/>
              <a:gd name="G4" fmla="+- 9868328 T2 T3"/>
              <a:gd name="G5" fmla="*/ G4 2 1"/>
              <a:gd name="T4" fmla="*/ 90 256 1"/>
              <a:gd name="T5" fmla="*/ 0 256 1"/>
              <a:gd name="G6" fmla="+- 9868328 T4 T5"/>
              <a:gd name="G7" fmla="*/ G6 2 1"/>
              <a:gd name="G8" fmla="abs 98683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012"/>
              <a:gd name="G18" fmla="*/ 9012 1 2"/>
              <a:gd name="G19" fmla="+- G18 5400 0"/>
              <a:gd name="G20" fmla="cos G19 9868328"/>
              <a:gd name="G21" fmla="sin G19 9868328"/>
              <a:gd name="G22" fmla="+- G20 10800 0"/>
              <a:gd name="G23" fmla="+- G21 10800 0"/>
              <a:gd name="G24" fmla="+- 10800 0 G20"/>
              <a:gd name="G25" fmla="+- 9012 10800 0"/>
              <a:gd name="G26" fmla="?: G9 G17 G25"/>
              <a:gd name="G27" fmla="?: G9 0 21600"/>
              <a:gd name="G28" fmla="cos 10800 9868328"/>
              <a:gd name="G29" fmla="sin 10800 9868328"/>
              <a:gd name="G30" fmla="sin 9012 9868328"/>
              <a:gd name="G31" fmla="+- G28 10800 0"/>
              <a:gd name="G32" fmla="+- G29 10800 0"/>
              <a:gd name="G33" fmla="+- G30 10800 0"/>
              <a:gd name="G34" fmla="?: G4 0 G31"/>
              <a:gd name="G35" fmla="?: 9868328 G34 0"/>
              <a:gd name="G36" fmla="?: G6 G35 G31"/>
              <a:gd name="G37" fmla="+- 21600 0 G36"/>
              <a:gd name="G38" fmla="?: G4 0 G33"/>
              <a:gd name="G39" fmla="?: 9868328 G38 G32"/>
              <a:gd name="G40" fmla="?: G6 G39 0"/>
              <a:gd name="G41" fmla="?: G4 G32 21600"/>
              <a:gd name="G42" fmla="?: G6 G41 G33"/>
              <a:gd name="T12" fmla="*/ 10800 w 21600"/>
              <a:gd name="T13" fmla="*/ 0 h 21600"/>
              <a:gd name="T14" fmla="*/ 2171 w 21600"/>
              <a:gd name="T15" fmla="*/ 15666 h 21600"/>
              <a:gd name="T16" fmla="*/ 10800 w 21600"/>
              <a:gd name="T17" fmla="*/ 1788 h 21600"/>
              <a:gd name="T18" fmla="*/ 19429 w 21600"/>
              <a:gd name="T19" fmla="*/ 1566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950" y="15226"/>
                </a:moveTo>
                <a:cubicBezTo>
                  <a:pt x="2188" y="13875"/>
                  <a:pt x="1788" y="12351"/>
                  <a:pt x="1788" y="10800"/>
                </a:cubicBezTo>
                <a:cubicBezTo>
                  <a:pt x="1788" y="5822"/>
                  <a:pt x="5822" y="1788"/>
                  <a:pt x="10800" y="1788"/>
                </a:cubicBezTo>
                <a:cubicBezTo>
                  <a:pt x="15777" y="1788"/>
                  <a:pt x="19812" y="5822"/>
                  <a:pt x="19812" y="10800"/>
                </a:cubicBezTo>
                <a:cubicBezTo>
                  <a:pt x="19812" y="12351"/>
                  <a:pt x="19411" y="13875"/>
                  <a:pt x="18649" y="15226"/>
                </a:cubicBezTo>
                <a:lnTo>
                  <a:pt x="20207" y="16105"/>
                </a:lnTo>
                <a:cubicBezTo>
                  <a:pt x="21120" y="14486"/>
                  <a:pt x="21600" y="12658"/>
                  <a:pt x="21600" y="10800"/>
                </a:cubicBezTo>
                <a:cubicBezTo>
                  <a:pt x="21600" y="4835"/>
                  <a:pt x="16764" y="0"/>
                  <a:pt x="10800" y="0"/>
                </a:cubicBezTo>
                <a:cubicBezTo>
                  <a:pt x="4835" y="0"/>
                  <a:pt x="0" y="4835"/>
                  <a:pt x="0" y="10800"/>
                </a:cubicBezTo>
                <a:cubicBezTo>
                  <a:pt x="-1" y="12658"/>
                  <a:pt x="479" y="14486"/>
                  <a:pt x="1392" y="16105"/>
                </a:cubicBezTo>
                <a:close/>
              </a:path>
            </a:pathLst>
          </a:custGeom>
          <a:solidFill>
            <a:schemeClr val="bg1">
              <a:alpha val="50000"/>
            </a:schemeClr>
          </a:solidFill>
          <a:ln>
            <a:noFill/>
          </a:ln>
        </p:spPr>
        <p:txBody>
          <a:bodyPr lIns="91418" tIns="45709" rIns="91418" bIns="45709" anchor="ctr"/>
          <a:p>
            <a:pPr algn="ctr" defTabSz="685165" eaLnBrk="1" fontAlgn="auto" hangingPunct="1">
              <a:spcBef>
                <a:spcPts val="0"/>
              </a:spcBef>
              <a:spcAft>
                <a:spcPts val="0"/>
              </a:spcAft>
              <a:defRPr/>
            </a:pPr>
            <a:endParaRPr lang="zh-CN" altLang="zh-CN" sz="1350" dirty="0">
              <a:solidFill>
                <a:schemeClr val="bg1">
                  <a:lumMod val="95000"/>
                </a:schemeClr>
              </a:solidFill>
              <a:ea typeface="+mn-ea"/>
              <a:sym typeface="宋体" panose="02010600030101010101" pitchFamily="2" charset="-122"/>
            </a:endParaRPr>
          </a:p>
        </p:txBody>
      </p:sp>
      <p:sp>
        <p:nvSpPr>
          <p:cNvPr id="16389" name="空心弧 3"/>
          <p:cNvSpPr>
            <a:spLocks noChangeArrowheads="1"/>
          </p:cNvSpPr>
          <p:nvPr/>
        </p:nvSpPr>
        <p:spPr bwMode="auto">
          <a:xfrm rot="16426183">
            <a:off x="521494" y="1839436"/>
            <a:ext cx="1824038" cy="1825625"/>
          </a:xfrm>
          <a:custGeom>
            <a:avLst/>
            <a:gdLst>
              <a:gd name="G0" fmla="+- 8720 0 0"/>
              <a:gd name="G1" fmla="+- 13154032 0 0"/>
              <a:gd name="G2" fmla="+- 0 0 13154032"/>
              <a:gd name="T0" fmla="*/ 0 256 1"/>
              <a:gd name="T1" fmla="*/ 180 256 1"/>
              <a:gd name="G3" fmla="+- 13154032 T0 T1"/>
              <a:gd name="T2" fmla="*/ 0 256 1"/>
              <a:gd name="T3" fmla="*/ 90 256 1"/>
              <a:gd name="G4" fmla="+- 13154032 T2 T3"/>
              <a:gd name="G5" fmla="*/ G4 2 1"/>
              <a:gd name="T4" fmla="*/ 90 256 1"/>
              <a:gd name="T5" fmla="*/ 0 256 1"/>
              <a:gd name="G6" fmla="+- 13154032 T4 T5"/>
              <a:gd name="G7" fmla="*/ G6 2 1"/>
              <a:gd name="G8" fmla="abs 13154032"/>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720"/>
              <a:gd name="G18" fmla="*/ 8720 1 2"/>
              <a:gd name="G19" fmla="+- G18 5400 0"/>
              <a:gd name="G20" fmla="cos G19 13154032"/>
              <a:gd name="G21" fmla="sin G19 13154032"/>
              <a:gd name="G22" fmla="+- G20 10800 0"/>
              <a:gd name="G23" fmla="+- G21 10800 0"/>
              <a:gd name="G24" fmla="+- 10800 0 G20"/>
              <a:gd name="G25" fmla="+- 8720 10800 0"/>
              <a:gd name="G26" fmla="?: G9 G17 G25"/>
              <a:gd name="G27" fmla="?: G9 0 21600"/>
              <a:gd name="G28" fmla="cos 10800 13154032"/>
              <a:gd name="G29" fmla="sin 10800 13154032"/>
              <a:gd name="G30" fmla="sin 8720 13154032"/>
              <a:gd name="G31" fmla="+- G28 10800 0"/>
              <a:gd name="G32" fmla="+- G29 10800 0"/>
              <a:gd name="G33" fmla="+- G30 10800 0"/>
              <a:gd name="G34" fmla="?: G4 0 G31"/>
              <a:gd name="G35" fmla="?: 13154032 G34 0"/>
              <a:gd name="G36" fmla="?: G6 G35 G31"/>
              <a:gd name="G37" fmla="+- 21600 0 G36"/>
              <a:gd name="G38" fmla="?: G4 0 G33"/>
              <a:gd name="G39" fmla="?: 13154032 G38 G32"/>
              <a:gd name="G40" fmla="?: G6 G39 0"/>
              <a:gd name="G41" fmla="?: G4 G32 21600"/>
              <a:gd name="G42" fmla="?: G6 G41 G33"/>
              <a:gd name="T12" fmla="*/ 10800 w 21600"/>
              <a:gd name="T13" fmla="*/ 0 h 21600"/>
              <a:gd name="T14" fmla="*/ 1670 w 21600"/>
              <a:gd name="T15" fmla="*/ 7347 h 21600"/>
              <a:gd name="T16" fmla="*/ 10800 w 21600"/>
              <a:gd name="T17" fmla="*/ 2080 h 21600"/>
              <a:gd name="T18" fmla="*/ 19930 w 21600"/>
              <a:gd name="T19" fmla="*/ 734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3" y="7715"/>
                </a:moveTo>
                <a:cubicBezTo>
                  <a:pt x="3926" y="4323"/>
                  <a:pt x="7173" y="2080"/>
                  <a:pt x="10799" y="2080"/>
                </a:cubicBezTo>
                <a:cubicBezTo>
                  <a:pt x="14426" y="2079"/>
                  <a:pt x="17673" y="4323"/>
                  <a:pt x="18956" y="7715"/>
                </a:cubicBezTo>
                <a:lnTo>
                  <a:pt x="20901" y="6979"/>
                </a:lnTo>
                <a:cubicBezTo>
                  <a:pt x="19313" y="2779"/>
                  <a:pt x="15290" y="0"/>
                  <a:pt x="10800" y="0"/>
                </a:cubicBezTo>
                <a:cubicBezTo>
                  <a:pt x="6309" y="-1"/>
                  <a:pt x="2286" y="2779"/>
                  <a:pt x="698" y="6979"/>
                </a:cubicBezTo>
                <a:close/>
              </a:path>
            </a:pathLst>
          </a:custGeom>
          <a:solidFill>
            <a:schemeClr val="bg1">
              <a:alpha val="80000"/>
            </a:schemeClr>
          </a:solidFill>
          <a:ln>
            <a:noFill/>
          </a:ln>
        </p:spPr>
        <p:txBody>
          <a:bodyPr lIns="91418" tIns="45709" rIns="91418" bIns="45709" anchor="ctr"/>
          <a:p>
            <a:pPr algn="ctr" defTabSz="685165" eaLnBrk="1" fontAlgn="auto" hangingPunct="1">
              <a:spcBef>
                <a:spcPts val="0"/>
              </a:spcBef>
              <a:spcAft>
                <a:spcPts val="0"/>
              </a:spcAft>
              <a:defRPr/>
            </a:pPr>
            <a:endParaRPr lang="zh-CN" altLang="zh-CN" sz="1350" dirty="0">
              <a:solidFill>
                <a:schemeClr val="bg1">
                  <a:lumMod val="95000"/>
                </a:schemeClr>
              </a:solidFill>
              <a:ea typeface="+mn-ea"/>
              <a:sym typeface="宋体" panose="02010600030101010101" pitchFamily="2" charset="-122"/>
            </a:endParaRPr>
          </a:p>
        </p:txBody>
      </p:sp>
      <p:sp>
        <p:nvSpPr>
          <p:cNvPr id="16390" name="空心弧 4"/>
          <p:cNvSpPr>
            <a:spLocks noChangeArrowheads="1"/>
          </p:cNvSpPr>
          <p:nvPr/>
        </p:nvSpPr>
        <p:spPr bwMode="auto">
          <a:xfrm rot="16200000">
            <a:off x="144463" y="1489393"/>
            <a:ext cx="2560637" cy="2560637"/>
          </a:xfrm>
          <a:custGeom>
            <a:avLst/>
            <a:gdLst>
              <a:gd name="G0" fmla="+- 9049 0 0"/>
              <a:gd name="G1" fmla="+- 7945690 0 0"/>
              <a:gd name="G2" fmla="+- 0 0 7945690"/>
              <a:gd name="T0" fmla="*/ 0 256 1"/>
              <a:gd name="T1" fmla="*/ 180 256 1"/>
              <a:gd name="G3" fmla="+- 7945690 T0 T1"/>
              <a:gd name="T2" fmla="*/ 0 256 1"/>
              <a:gd name="T3" fmla="*/ 90 256 1"/>
              <a:gd name="G4" fmla="+- 7945690 T2 T3"/>
              <a:gd name="G5" fmla="*/ G4 2 1"/>
              <a:gd name="T4" fmla="*/ 90 256 1"/>
              <a:gd name="T5" fmla="*/ 0 256 1"/>
              <a:gd name="G6" fmla="+- 7945690 T4 T5"/>
              <a:gd name="G7" fmla="*/ G6 2 1"/>
              <a:gd name="G8" fmla="abs 794569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049"/>
              <a:gd name="G18" fmla="*/ 9049 1 2"/>
              <a:gd name="G19" fmla="+- G18 5400 0"/>
              <a:gd name="G20" fmla="cos G19 7945690"/>
              <a:gd name="G21" fmla="sin G19 7945690"/>
              <a:gd name="G22" fmla="+- G20 10800 0"/>
              <a:gd name="G23" fmla="+- G21 10800 0"/>
              <a:gd name="G24" fmla="+- 10800 0 G20"/>
              <a:gd name="G25" fmla="+- 9049 10800 0"/>
              <a:gd name="G26" fmla="?: G9 G17 G25"/>
              <a:gd name="G27" fmla="?: G9 0 21600"/>
              <a:gd name="G28" fmla="cos 10800 7945690"/>
              <a:gd name="G29" fmla="sin 10800 7945690"/>
              <a:gd name="G30" fmla="sin 9049 7945690"/>
              <a:gd name="G31" fmla="+- G28 10800 0"/>
              <a:gd name="G32" fmla="+- G29 10800 0"/>
              <a:gd name="G33" fmla="+- G30 10800 0"/>
              <a:gd name="G34" fmla="?: G4 0 G31"/>
              <a:gd name="G35" fmla="?: 7945690 G34 0"/>
              <a:gd name="G36" fmla="?: G6 G35 G31"/>
              <a:gd name="G37" fmla="+- 21600 0 G36"/>
              <a:gd name="G38" fmla="?: G4 0 G33"/>
              <a:gd name="G39" fmla="?: 7945690 G38 G32"/>
              <a:gd name="G40" fmla="?: G6 G39 0"/>
              <a:gd name="G41" fmla="?: G4 G32 21600"/>
              <a:gd name="G42" fmla="?: G6 G41 G33"/>
              <a:gd name="T12" fmla="*/ 10800 w 21600"/>
              <a:gd name="T13" fmla="*/ 0 h 21600"/>
              <a:gd name="T14" fmla="*/ 5652 w 21600"/>
              <a:gd name="T15" fmla="*/ 19285 h 21600"/>
              <a:gd name="T16" fmla="*/ 10800 w 21600"/>
              <a:gd name="T17" fmla="*/ 1751 h 21600"/>
              <a:gd name="T18" fmla="*/ 15948 w 21600"/>
              <a:gd name="T19" fmla="*/ 1928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106" y="18536"/>
                </a:moveTo>
                <a:cubicBezTo>
                  <a:pt x="3402" y="16896"/>
                  <a:pt x="1751" y="13962"/>
                  <a:pt x="1751" y="10800"/>
                </a:cubicBezTo>
                <a:cubicBezTo>
                  <a:pt x="1751" y="5802"/>
                  <a:pt x="5802" y="1751"/>
                  <a:pt x="10800" y="1751"/>
                </a:cubicBezTo>
                <a:cubicBezTo>
                  <a:pt x="15797" y="1751"/>
                  <a:pt x="19849" y="5802"/>
                  <a:pt x="19849" y="10800"/>
                </a:cubicBezTo>
                <a:cubicBezTo>
                  <a:pt x="19849" y="13962"/>
                  <a:pt x="18197" y="16896"/>
                  <a:pt x="15493" y="18536"/>
                </a:cubicBezTo>
                <a:lnTo>
                  <a:pt x="16401" y="20033"/>
                </a:lnTo>
                <a:cubicBezTo>
                  <a:pt x="19628" y="18075"/>
                  <a:pt x="21600" y="14574"/>
                  <a:pt x="21600" y="10800"/>
                </a:cubicBezTo>
                <a:cubicBezTo>
                  <a:pt x="21600" y="4835"/>
                  <a:pt x="16764" y="0"/>
                  <a:pt x="10800" y="0"/>
                </a:cubicBezTo>
                <a:cubicBezTo>
                  <a:pt x="4835" y="0"/>
                  <a:pt x="0" y="4835"/>
                  <a:pt x="0" y="10800"/>
                </a:cubicBezTo>
                <a:cubicBezTo>
                  <a:pt x="-1" y="14574"/>
                  <a:pt x="1971" y="18075"/>
                  <a:pt x="5198" y="20033"/>
                </a:cubicBezTo>
                <a:close/>
              </a:path>
            </a:pathLst>
          </a:custGeom>
          <a:solidFill>
            <a:schemeClr val="bg1">
              <a:alpha val="20000"/>
            </a:schemeClr>
          </a:solidFill>
          <a:ln>
            <a:noFill/>
          </a:ln>
        </p:spPr>
        <p:txBody>
          <a:bodyPr lIns="91418" tIns="45709" rIns="91418" bIns="45709" anchor="ctr"/>
          <a:p>
            <a:pPr algn="ctr" defTabSz="685165" eaLnBrk="1" fontAlgn="auto" hangingPunct="1">
              <a:spcBef>
                <a:spcPts val="0"/>
              </a:spcBef>
              <a:spcAft>
                <a:spcPts val="0"/>
              </a:spcAft>
              <a:defRPr/>
            </a:pPr>
            <a:endParaRPr lang="zh-CN" altLang="zh-CN" sz="1350" dirty="0">
              <a:solidFill>
                <a:schemeClr val="bg1">
                  <a:lumMod val="95000"/>
                </a:schemeClr>
              </a:solidFill>
              <a:ea typeface="+mn-ea"/>
              <a:sym typeface="宋体" panose="02010600030101010101" pitchFamily="2" charset="-122"/>
            </a:endParaRPr>
          </a:p>
        </p:txBody>
      </p:sp>
      <p:sp>
        <p:nvSpPr>
          <p:cNvPr id="16391" name="矩形 5"/>
          <p:cNvSpPr>
            <a:spLocks noChangeArrowheads="1"/>
          </p:cNvSpPr>
          <p:nvPr/>
        </p:nvSpPr>
        <p:spPr bwMode="auto">
          <a:xfrm>
            <a:off x="814388" y="2576830"/>
            <a:ext cx="2020887" cy="32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p>
            <a:pPr defTabSz="685165" eaLnBrk="1" fontAlgn="auto" hangingPunct="1">
              <a:spcBef>
                <a:spcPts val="0"/>
              </a:spcBef>
              <a:spcAft>
                <a:spcPts val="0"/>
              </a:spcAft>
              <a:defRPr/>
            </a:pPr>
            <a:r>
              <a:rPr lang="zh-CN" altLang="en-US" sz="2400" baseline="-3000" dirty="0">
                <a:solidFill>
                  <a:schemeClr val="bg1">
                    <a:lumMod val="95000"/>
                  </a:schemeClr>
                </a:solidFill>
                <a:latin typeface="微软雅黑" panose="020B0503020204020204" pitchFamily="34" charset="-122"/>
                <a:ea typeface="微软雅黑" panose="020B0503020204020204" pitchFamily="34" charset="-122"/>
              </a:rPr>
              <a:t>E-R</a:t>
            </a:r>
            <a:r>
              <a:rPr lang="zh-CN" altLang="en-US" sz="2400" baseline="-3000" dirty="0">
                <a:solidFill>
                  <a:schemeClr val="bg1">
                    <a:lumMod val="95000"/>
                  </a:schemeClr>
                </a:solidFill>
                <a:latin typeface="微软雅黑" panose="020B0503020204020204" pitchFamily="34" charset="-122"/>
                <a:ea typeface="微软雅黑" panose="020B0503020204020204" pitchFamily="34" charset="-122"/>
              </a:rPr>
              <a:t>图设计</a:t>
            </a:r>
            <a:endParaRPr lang="zh-CN" altLang="en-US" sz="2400" baseline="-30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6389"/>
                                        </p:tgtEl>
                                        <p:attrNameLst>
                                          <p:attrName>style.visibility</p:attrName>
                                        </p:attrNameLst>
                                      </p:cBhvr>
                                      <p:to>
                                        <p:strVal val="visible"/>
                                      </p:to>
                                    </p:set>
                                    <p:anim calcmode="lin" valueType="num">
                                      <p:cBhvr>
                                        <p:cTn id="7" dur="500" fill="hold"/>
                                        <p:tgtEl>
                                          <p:spTgt spid="16389"/>
                                        </p:tgtEl>
                                        <p:attrNameLst>
                                          <p:attrName>ppt_w</p:attrName>
                                        </p:attrNameLst>
                                      </p:cBhvr>
                                      <p:tavLst>
                                        <p:tav tm="0">
                                          <p:val>
                                            <p:fltVal val="0"/>
                                          </p:val>
                                        </p:tav>
                                        <p:tav tm="100000">
                                          <p:val>
                                            <p:strVal val="#ppt_w"/>
                                          </p:val>
                                        </p:tav>
                                      </p:tavLst>
                                    </p:anim>
                                    <p:anim calcmode="lin" valueType="num">
                                      <p:cBhvr>
                                        <p:cTn id="8" dur="500" fill="hold"/>
                                        <p:tgtEl>
                                          <p:spTgt spid="16389"/>
                                        </p:tgtEl>
                                        <p:attrNameLst>
                                          <p:attrName>ppt_h</p:attrName>
                                        </p:attrNameLst>
                                      </p:cBhvr>
                                      <p:tavLst>
                                        <p:tav tm="0">
                                          <p:val>
                                            <p:fltVal val="0"/>
                                          </p:val>
                                        </p:tav>
                                        <p:tav tm="100000">
                                          <p:val>
                                            <p:strVal val="#ppt_h"/>
                                          </p:val>
                                        </p:tav>
                                      </p:tavLst>
                                    </p:anim>
                                    <p:anim calcmode="lin" valueType="num">
                                      <p:cBhvr>
                                        <p:cTn id="9" dur="500" fill="hold"/>
                                        <p:tgtEl>
                                          <p:spTgt spid="16389"/>
                                        </p:tgtEl>
                                        <p:attrNameLst>
                                          <p:attrName>style.rotation</p:attrName>
                                        </p:attrNameLst>
                                      </p:cBhvr>
                                      <p:tavLst>
                                        <p:tav tm="0">
                                          <p:val>
                                            <p:fltVal val="360"/>
                                          </p:val>
                                        </p:tav>
                                        <p:tav tm="100000">
                                          <p:val>
                                            <p:fltVal val="0"/>
                                          </p:val>
                                        </p:tav>
                                      </p:tavLst>
                                    </p:anim>
                                    <p:animEffect transition="in" filter="fade">
                                      <p:cBhvr>
                                        <p:cTn id="10" dur="500"/>
                                        <p:tgtEl>
                                          <p:spTgt spid="16389"/>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16388"/>
                                        </p:tgtEl>
                                        <p:attrNameLst>
                                          <p:attrName>style.visibility</p:attrName>
                                        </p:attrNameLst>
                                      </p:cBhvr>
                                      <p:to>
                                        <p:strVal val="visible"/>
                                      </p:to>
                                    </p:set>
                                    <p:anim calcmode="lin" valueType="num">
                                      <p:cBhvr>
                                        <p:cTn id="14" dur="500" fill="hold"/>
                                        <p:tgtEl>
                                          <p:spTgt spid="16388"/>
                                        </p:tgtEl>
                                        <p:attrNameLst>
                                          <p:attrName>ppt_w</p:attrName>
                                        </p:attrNameLst>
                                      </p:cBhvr>
                                      <p:tavLst>
                                        <p:tav tm="0">
                                          <p:val>
                                            <p:fltVal val="0"/>
                                          </p:val>
                                        </p:tav>
                                        <p:tav tm="100000">
                                          <p:val>
                                            <p:strVal val="#ppt_w"/>
                                          </p:val>
                                        </p:tav>
                                      </p:tavLst>
                                    </p:anim>
                                    <p:anim calcmode="lin" valueType="num">
                                      <p:cBhvr>
                                        <p:cTn id="15" dur="500" fill="hold"/>
                                        <p:tgtEl>
                                          <p:spTgt spid="16388"/>
                                        </p:tgtEl>
                                        <p:attrNameLst>
                                          <p:attrName>ppt_h</p:attrName>
                                        </p:attrNameLst>
                                      </p:cBhvr>
                                      <p:tavLst>
                                        <p:tav tm="0">
                                          <p:val>
                                            <p:fltVal val="0"/>
                                          </p:val>
                                        </p:tav>
                                        <p:tav tm="100000">
                                          <p:val>
                                            <p:strVal val="#ppt_h"/>
                                          </p:val>
                                        </p:tav>
                                      </p:tavLst>
                                    </p:anim>
                                    <p:anim calcmode="lin" valueType="num">
                                      <p:cBhvr>
                                        <p:cTn id="16" dur="500" fill="hold"/>
                                        <p:tgtEl>
                                          <p:spTgt spid="16388"/>
                                        </p:tgtEl>
                                        <p:attrNameLst>
                                          <p:attrName>style.rotation</p:attrName>
                                        </p:attrNameLst>
                                      </p:cBhvr>
                                      <p:tavLst>
                                        <p:tav tm="0">
                                          <p:val>
                                            <p:fltVal val="360"/>
                                          </p:val>
                                        </p:tav>
                                        <p:tav tm="100000">
                                          <p:val>
                                            <p:fltVal val="0"/>
                                          </p:val>
                                        </p:tav>
                                      </p:tavLst>
                                    </p:anim>
                                    <p:animEffect transition="in" filter="fade">
                                      <p:cBhvr>
                                        <p:cTn id="17" dur="500"/>
                                        <p:tgtEl>
                                          <p:spTgt spid="16388"/>
                                        </p:tgtEl>
                                      </p:cBhvr>
                                    </p:animEffect>
                                  </p:childTnLst>
                                </p:cTn>
                              </p:par>
                            </p:childTnLst>
                          </p:cTn>
                        </p:par>
                        <p:par>
                          <p:cTn id="18" fill="hold">
                            <p:stCondLst>
                              <p:cond delay="1000"/>
                            </p:stCondLst>
                            <p:childTnLst>
                              <p:par>
                                <p:cTn id="19" presetID="49" presetClass="entr" presetSubtype="0" decel="100000" fill="hold" nodeType="afterEffect">
                                  <p:stCondLst>
                                    <p:cond delay="0"/>
                                  </p:stCondLst>
                                  <p:childTnLst>
                                    <p:set>
                                      <p:cBhvr>
                                        <p:cTn id="20" dur="1" fill="hold">
                                          <p:stCondLst>
                                            <p:cond delay="0"/>
                                          </p:stCondLst>
                                        </p:cTn>
                                        <p:tgtEl>
                                          <p:spTgt spid="16390"/>
                                        </p:tgtEl>
                                        <p:attrNameLst>
                                          <p:attrName>style.visibility</p:attrName>
                                        </p:attrNameLst>
                                      </p:cBhvr>
                                      <p:to>
                                        <p:strVal val="visible"/>
                                      </p:to>
                                    </p:set>
                                    <p:anim calcmode="lin" valueType="num">
                                      <p:cBhvr>
                                        <p:cTn id="21" dur="500" fill="hold"/>
                                        <p:tgtEl>
                                          <p:spTgt spid="16390"/>
                                        </p:tgtEl>
                                        <p:attrNameLst>
                                          <p:attrName>ppt_w</p:attrName>
                                        </p:attrNameLst>
                                      </p:cBhvr>
                                      <p:tavLst>
                                        <p:tav tm="0">
                                          <p:val>
                                            <p:fltVal val="0"/>
                                          </p:val>
                                        </p:tav>
                                        <p:tav tm="100000">
                                          <p:val>
                                            <p:strVal val="#ppt_w"/>
                                          </p:val>
                                        </p:tav>
                                      </p:tavLst>
                                    </p:anim>
                                    <p:anim calcmode="lin" valueType="num">
                                      <p:cBhvr>
                                        <p:cTn id="22" dur="500" fill="hold"/>
                                        <p:tgtEl>
                                          <p:spTgt spid="16390"/>
                                        </p:tgtEl>
                                        <p:attrNameLst>
                                          <p:attrName>ppt_h</p:attrName>
                                        </p:attrNameLst>
                                      </p:cBhvr>
                                      <p:tavLst>
                                        <p:tav tm="0">
                                          <p:val>
                                            <p:fltVal val="0"/>
                                          </p:val>
                                        </p:tav>
                                        <p:tav tm="100000">
                                          <p:val>
                                            <p:strVal val="#ppt_h"/>
                                          </p:val>
                                        </p:tav>
                                      </p:tavLst>
                                    </p:anim>
                                    <p:anim calcmode="lin" valueType="num">
                                      <p:cBhvr>
                                        <p:cTn id="23" dur="500" fill="hold"/>
                                        <p:tgtEl>
                                          <p:spTgt spid="16390"/>
                                        </p:tgtEl>
                                        <p:attrNameLst>
                                          <p:attrName>style.rotation</p:attrName>
                                        </p:attrNameLst>
                                      </p:cBhvr>
                                      <p:tavLst>
                                        <p:tav tm="0">
                                          <p:val>
                                            <p:fltVal val="360"/>
                                          </p:val>
                                        </p:tav>
                                        <p:tav tm="100000">
                                          <p:val>
                                            <p:fltVal val="0"/>
                                          </p:val>
                                        </p:tav>
                                      </p:tavLst>
                                    </p:anim>
                                    <p:animEffect transition="in" filter="fade">
                                      <p:cBhvr>
                                        <p:cTn id="24" dur="500"/>
                                        <p:tgtEl>
                                          <p:spTgt spid="16390"/>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16391"/>
                                        </p:tgtEl>
                                        <p:attrNameLst>
                                          <p:attrName>style.visibility</p:attrName>
                                        </p:attrNameLst>
                                      </p:cBhvr>
                                      <p:to>
                                        <p:strVal val="visible"/>
                                      </p:to>
                                    </p:set>
                                    <p:anim calcmode="lin" valueType="num">
                                      <p:cBhvr>
                                        <p:cTn id="28" dur="400" fill="hold"/>
                                        <p:tgtEl>
                                          <p:spTgt spid="16391"/>
                                        </p:tgtEl>
                                        <p:attrNameLst>
                                          <p:attrName>ppt_w</p:attrName>
                                        </p:attrNameLst>
                                      </p:cBhvr>
                                      <p:tavLst>
                                        <p:tav tm="0">
                                          <p:val>
                                            <p:fltVal val="0"/>
                                          </p:val>
                                        </p:tav>
                                        <p:tav tm="100000">
                                          <p:val>
                                            <p:strVal val="#ppt_w"/>
                                          </p:val>
                                        </p:tav>
                                      </p:tavLst>
                                    </p:anim>
                                    <p:anim calcmode="lin" valueType="num">
                                      <p:cBhvr>
                                        <p:cTn id="29" dur="400" fill="hold"/>
                                        <p:tgtEl>
                                          <p:spTgt spid="16391"/>
                                        </p:tgtEl>
                                        <p:attrNameLst>
                                          <p:attrName>ppt_h</p:attrName>
                                        </p:attrNameLst>
                                      </p:cBhvr>
                                      <p:tavLst>
                                        <p:tav tm="0">
                                          <p:val>
                                            <p:fltVal val="0"/>
                                          </p:val>
                                        </p:tav>
                                        <p:tav tm="100000">
                                          <p:val>
                                            <p:strVal val="#ppt_h"/>
                                          </p:val>
                                        </p:tav>
                                      </p:tavLst>
                                    </p:anim>
                                    <p:animEffect transition="in" filter="fade">
                                      <p:cBhvr>
                                        <p:cTn id="30" dur="400"/>
                                        <p:tgtEl>
                                          <p:spTgt spid="16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0" name="文本框 9"/>
          <p:cNvSpPr/>
          <p:nvPr/>
        </p:nvSpPr>
        <p:spPr bwMode="auto">
          <a:xfrm>
            <a:off x="1771650" y="1573213"/>
            <a:ext cx="1428750" cy="1657350"/>
          </a:xfrm>
          <a:custGeom>
            <a:avLst/>
            <a:gdLst>
              <a:gd name="T0" fmla="*/ 661351 w 1427586"/>
              <a:gd name="T1" fmla="*/ 572464 h 1656000"/>
              <a:gd name="T2" fmla="*/ 661351 w 1427586"/>
              <a:gd name="T3" fmla="*/ 947691 h 1656000"/>
              <a:gd name="T4" fmla="*/ 564141 w 1427586"/>
              <a:gd name="T5" fmla="*/ 947691 h 1656000"/>
              <a:gd name="T6" fmla="*/ 661351 w 1427586"/>
              <a:gd name="T7" fmla="*/ 572464 h 1656000"/>
              <a:gd name="T8" fmla="*/ 590009 w 1427586"/>
              <a:gd name="T9" fmla="*/ 371509 h 1656000"/>
              <a:gd name="T10" fmla="*/ 399945 w 1427586"/>
              <a:gd name="T11" fmla="*/ 947691 h 1656000"/>
              <a:gd name="T12" fmla="*/ 399945 w 1427586"/>
              <a:gd name="T13" fmla="*/ 1098000 h 1656000"/>
              <a:gd name="T14" fmla="*/ 661351 w 1427586"/>
              <a:gd name="T15" fmla="*/ 1098000 h 1656000"/>
              <a:gd name="T16" fmla="*/ 661351 w 1427586"/>
              <a:gd name="T17" fmla="*/ 1253210 h 1656000"/>
              <a:gd name="T18" fmla="*/ 881368 w 1427586"/>
              <a:gd name="T19" fmla="*/ 1253210 h 1656000"/>
              <a:gd name="T20" fmla="*/ 881368 w 1427586"/>
              <a:gd name="T21" fmla="*/ 1098000 h 1656000"/>
              <a:gd name="T22" fmla="*/ 943997 w 1427586"/>
              <a:gd name="T23" fmla="*/ 1098000 h 1656000"/>
              <a:gd name="T24" fmla="*/ 943997 w 1427586"/>
              <a:gd name="T25" fmla="*/ 947691 h 1656000"/>
              <a:gd name="T26" fmla="*/ 881368 w 1427586"/>
              <a:gd name="T27" fmla="*/ 947691 h 1656000"/>
              <a:gd name="T28" fmla="*/ 881368 w 1427586"/>
              <a:gd name="T29" fmla="*/ 371509 h 1656000"/>
              <a:gd name="T30" fmla="*/ 590009 w 1427586"/>
              <a:gd name="T31" fmla="*/ 371509 h 1656000"/>
              <a:gd name="T32" fmla="*/ 714375 w 1427586"/>
              <a:gd name="T33" fmla="*/ 0 h 1656000"/>
              <a:gd name="T34" fmla="*/ 1428750 w 1427586"/>
              <a:gd name="T35" fmla="*/ 357187 h 1656000"/>
              <a:gd name="T36" fmla="*/ 1428750 w 1427586"/>
              <a:gd name="T37" fmla="*/ 1300162 h 1656000"/>
              <a:gd name="T38" fmla="*/ 714375 w 1427586"/>
              <a:gd name="T39" fmla="*/ 1657350 h 1656000"/>
              <a:gd name="T40" fmla="*/ 0 w 1427586"/>
              <a:gd name="T41" fmla="*/ 1300162 h 1656000"/>
              <a:gd name="T42" fmla="*/ 0 w 1427586"/>
              <a:gd name="T43" fmla="*/ 357187 h 1656000"/>
              <a:gd name="T44" fmla="*/ 714375 w 1427586"/>
              <a:gd name="T45" fmla="*/ 0 h 1656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27586" h="1656000">
                <a:moveTo>
                  <a:pt x="660812" y="571998"/>
                </a:moveTo>
                <a:lnTo>
                  <a:pt x="660812" y="946919"/>
                </a:lnTo>
                <a:lnTo>
                  <a:pt x="563681" y="946919"/>
                </a:lnTo>
                <a:lnTo>
                  <a:pt x="660812" y="571998"/>
                </a:lnTo>
                <a:close/>
                <a:moveTo>
                  <a:pt x="589528" y="371206"/>
                </a:moveTo>
                <a:lnTo>
                  <a:pt x="399619" y="946919"/>
                </a:lnTo>
                <a:lnTo>
                  <a:pt x="399619" y="1097106"/>
                </a:lnTo>
                <a:lnTo>
                  <a:pt x="660812" y="1097106"/>
                </a:lnTo>
                <a:lnTo>
                  <a:pt x="660812" y="1252189"/>
                </a:lnTo>
                <a:lnTo>
                  <a:pt x="880650" y="1252189"/>
                </a:lnTo>
                <a:lnTo>
                  <a:pt x="880650" y="1097106"/>
                </a:lnTo>
                <a:lnTo>
                  <a:pt x="943228" y="1097106"/>
                </a:lnTo>
                <a:lnTo>
                  <a:pt x="943228" y="946919"/>
                </a:lnTo>
                <a:lnTo>
                  <a:pt x="880650" y="946919"/>
                </a:lnTo>
                <a:lnTo>
                  <a:pt x="880650" y="371206"/>
                </a:lnTo>
                <a:lnTo>
                  <a:pt x="589528" y="371206"/>
                </a:ln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文本框 14"/>
          <p:cNvSpPr txBox="1"/>
          <p:nvPr/>
        </p:nvSpPr>
        <p:spPr bwMode="auto">
          <a:xfrm>
            <a:off x="3924300" y="1563688"/>
            <a:ext cx="3671888" cy="830262"/>
          </a:xfrm>
          <a:prstGeom prst="rect">
            <a:avLst/>
          </a:prstGeom>
          <a:noFill/>
        </p:spPr>
        <p:txBody>
          <a:bodyPr>
            <a:spAutoFit/>
          </a:bodyPr>
          <a:lstStyle/>
          <a:p>
            <a:pPr defTabSz="685165" eaLnBrk="1" fontAlgn="auto" hangingPunct="1">
              <a:spcBef>
                <a:spcPts val="0"/>
              </a:spcBef>
              <a:spcAft>
                <a:spcPts val="0"/>
              </a:spcAft>
              <a:defRPr/>
            </a:pPr>
            <a:r>
              <a:rPr lang="en-US" altLang="zh-CN" sz="4800" dirty="0">
                <a:solidFill>
                  <a:schemeClr val="bg1">
                    <a:lumMod val="95000"/>
                  </a:schemeClr>
                </a:solidFill>
                <a:cs typeface="Arial" panose="020B0604020202020204" pitchFamily="34" charset="0"/>
              </a:rPr>
              <a:t>PART FOUR</a:t>
            </a:r>
            <a:endParaRPr lang="zh-CN" altLang="en-US" sz="4800" baseline="-3000" dirty="0">
              <a:solidFill>
                <a:schemeClr val="bg1">
                  <a:lumMod val="95000"/>
                </a:schemeClr>
              </a:solidFill>
              <a:cs typeface="Arial" panose="020B0604020202020204" pitchFamily="34" charset="0"/>
            </a:endParaRPr>
          </a:p>
        </p:txBody>
      </p:sp>
      <p:sp>
        <p:nvSpPr>
          <p:cNvPr id="2" name="TextBox 111"/>
          <p:cNvSpPr txBox="1">
            <a:spLocks noChangeArrowheads="1"/>
          </p:cNvSpPr>
          <p:nvPr/>
        </p:nvSpPr>
        <p:spPr bwMode="auto">
          <a:xfrm>
            <a:off x="3737610" y="2216150"/>
            <a:ext cx="3778885" cy="85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no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indent="457200" defTabSz="685165" eaLnBrk="1" fontAlgn="auto" hangingPunct="1">
              <a:lnSpc>
                <a:spcPct val="120000"/>
              </a:lnSpc>
              <a:spcBef>
                <a:spcPts val="0"/>
              </a:spcBef>
              <a:spcAft>
                <a:spcPts val="0"/>
              </a:spcAft>
              <a:defRPr/>
            </a:pPr>
            <a:r>
              <a:rPr lang="zh-CN" sz="4800" dirty="0">
                <a:solidFill>
                  <a:schemeClr val="bg1">
                    <a:lumMod val="95000"/>
                  </a:schemeClr>
                </a:solidFill>
                <a:latin typeface="微软雅黑" panose="020B0503020204020204" pitchFamily="34" charset="-122"/>
                <a:cs typeface="Arial" panose="020B0604020202020204" pitchFamily="34" charset="0"/>
              </a:rPr>
              <a:t>平台展示</a:t>
            </a:r>
            <a:endParaRPr lang="zh-CN" sz="4800" dirty="0">
              <a:solidFill>
                <a:schemeClr val="bg1">
                  <a:lumMod val="95000"/>
                </a:schemeClr>
              </a:solidFill>
              <a:latin typeface="微软雅黑" panose="020B0503020204020204" pitchFamily="34" charset="-122"/>
              <a:cs typeface="Arial" panose="020B060402020202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p:stCondLst>
                              <p:cond delay="50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2"/>
                                        </p:tgtEl>
                                        <p:attrNameLst>
                                          <p:attrName>style.visibility</p:attrName>
                                        </p:attrNameLst>
                                      </p:cBhvr>
                                      <p:to>
                                        <p:strVal val="visible"/>
                                      </p:to>
                                    </p:set>
                                    <p:animEffect transition="in" filter="fade">
                                      <p:cBhvr>
                                        <p:cTn id="35" dur="1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0" name="Title 13"/>
          <p:cNvSpPr txBox="1"/>
          <p:nvPr/>
        </p:nvSpPr>
        <p:spPr bwMode="auto">
          <a:xfrm>
            <a:off x="207963" y="39052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4.</a:t>
            </a:r>
            <a:r>
              <a:rPr lang="zh-CN" altLang="en-US" sz="2000">
                <a:solidFill>
                  <a:schemeClr val="bg1"/>
                </a:solidFill>
              </a:rPr>
              <a:t>平台展示</a:t>
            </a:r>
            <a:endParaRPr lang="zh-CN" altLang="en-US" sz="2000">
              <a:solidFill>
                <a:schemeClr val="bg1"/>
              </a:solidFill>
            </a:endParaRPr>
          </a:p>
        </p:txBody>
      </p:sp>
      <p:sp>
        <p:nvSpPr>
          <p:cNvPr id="407" name="Freeform 15"/>
          <p:cNvSpPr>
            <a:spLocks noEditPoints="1" noChangeArrowheads="1"/>
          </p:cNvSpPr>
          <p:nvPr/>
        </p:nvSpPr>
        <p:spPr bwMode="auto">
          <a:xfrm>
            <a:off x="1604010" y="253365"/>
            <a:ext cx="568325" cy="445135"/>
          </a:xfrm>
          <a:custGeom>
            <a:avLst/>
            <a:gdLst>
              <a:gd name="T0" fmla="*/ 86 w 108"/>
              <a:gd name="T1" fmla="*/ 88 h 88"/>
              <a:gd name="T2" fmla="*/ 83 w 108"/>
              <a:gd name="T3" fmla="*/ 44 h 88"/>
              <a:gd name="T4" fmla="*/ 79 w 108"/>
              <a:gd name="T5" fmla="*/ 70 h 88"/>
              <a:gd name="T6" fmla="*/ 108 w 108"/>
              <a:gd name="T7" fmla="*/ 0 h 88"/>
              <a:gd name="T8" fmla="*/ 91 w 108"/>
              <a:gd name="T9" fmla="*/ 33 h 88"/>
              <a:gd name="T10" fmla="*/ 80 w 108"/>
              <a:gd name="T11" fmla="*/ 24 h 88"/>
              <a:gd name="T12" fmla="*/ 67 w 108"/>
              <a:gd name="T13" fmla="*/ 67 h 88"/>
              <a:gd name="T14" fmla="*/ 36 w 108"/>
              <a:gd name="T15" fmla="*/ 72 h 88"/>
              <a:gd name="T16" fmla="*/ 19 w 108"/>
              <a:gd name="T17" fmla="*/ 62 h 88"/>
              <a:gd name="T18" fmla="*/ 0 w 108"/>
              <a:gd name="T19" fmla="*/ 55 h 88"/>
              <a:gd name="T20" fmla="*/ 24 w 108"/>
              <a:gd name="T21" fmla="*/ 48 h 88"/>
              <a:gd name="T22" fmla="*/ 30 w 108"/>
              <a:gd name="T23" fmla="*/ 57 h 88"/>
              <a:gd name="T24" fmla="*/ 43 w 108"/>
              <a:gd name="T25" fmla="*/ 29 h 88"/>
              <a:gd name="T26" fmla="*/ 65 w 108"/>
              <a:gd name="T27" fmla="*/ 50 h 88"/>
              <a:gd name="T28" fmla="*/ 68 w 108"/>
              <a:gd name="T29" fmla="*/ 18 h 88"/>
              <a:gd name="T30" fmla="*/ 77 w 108"/>
              <a:gd name="T31" fmla="*/ 11 h 88"/>
              <a:gd name="T32" fmla="*/ 90 w 108"/>
              <a:gd name="T33" fmla="*/ 0 h 88"/>
              <a:gd name="T34" fmla="*/ 22 w 108"/>
              <a:gd name="T35" fmla="*/ 88 h 88"/>
              <a:gd name="T36" fmla="*/ 28 w 108"/>
              <a:gd name="T37" fmla="*/ 80 h 88"/>
              <a:gd name="T38" fmla="*/ 22 w 108"/>
              <a:gd name="T39" fmla="*/ 78 h 88"/>
              <a:gd name="T40" fmla="*/ 10 w 108"/>
              <a:gd name="T41" fmla="*/ 88 h 88"/>
              <a:gd name="T42" fmla="*/ 17 w 108"/>
              <a:gd name="T43" fmla="*/ 71 h 88"/>
              <a:gd name="T44" fmla="*/ 10 w 108"/>
              <a:gd name="T45" fmla="*/ 72 h 88"/>
              <a:gd name="T46" fmla="*/ 33 w 108"/>
              <a:gd name="T47" fmla="*/ 88 h 88"/>
              <a:gd name="T48" fmla="*/ 40 w 108"/>
              <a:gd name="T49" fmla="*/ 78 h 88"/>
              <a:gd name="T50" fmla="*/ 33 w 108"/>
              <a:gd name="T51" fmla="*/ 80 h 88"/>
              <a:gd name="T52" fmla="*/ 45 w 108"/>
              <a:gd name="T53" fmla="*/ 88 h 88"/>
              <a:gd name="T54" fmla="*/ 51 w 108"/>
              <a:gd name="T55" fmla="*/ 62 h 88"/>
              <a:gd name="T56" fmla="*/ 45 w 108"/>
              <a:gd name="T57" fmla="*/ 68 h 88"/>
              <a:gd name="T58" fmla="*/ 56 w 108"/>
              <a:gd name="T59" fmla="*/ 88 h 88"/>
              <a:gd name="T60" fmla="*/ 63 w 108"/>
              <a:gd name="T61" fmla="*/ 73 h 88"/>
              <a:gd name="T62" fmla="*/ 56 w 108"/>
              <a:gd name="T63" fmla="*/ 88 h 88"/>
              <a:gd name="T64" fmla="*/ 74 w 108"/>
              <a:gd name="T65" fmla="*/ 88 h 88"/>
              <a:gd name="T66" fmla="*/ 68 w 108"/>
              <a:gd name="T67" fmla="*/ 75 h 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8"/>
              <a:gd name="T103" fmla="*/ 0 h 88"/>
              <a:gd name="T104" fmla="*/ 108 w 108"/>
              <a:gd name="T105" fmla="*/ 88 h 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8" h="88">
                <a:moveTo>
                  <a:pt x="79" y="88"/>
                </a:moveTo>
                <a:cubicBezTo>
                  <a:pt x="86" y="88"/>
                  <a:pt x="86" y="88"/>
                  <a:pt x="86" y="88"/>
                </a:cubicBezTo>
                <a:cubicBezTo>
                  <a:pt x="86" y="43"/>
                  <a:pt x="86" y="43"/>
                  <a:pt x="86" y="43"/>
                </a:cubicBezTo>
                <a:cubicBezTo>
                  <a:pt x="83" y="44"/>
                  <a:pt x="83" y="44"/>
                  <a:pt x="83" y="44"/>
                </a:cubicBezTo>
                <a:cubicBezTo>
                  <a:pt x="82" y="69"/>
                  <a:pt x="82" y="69"/>
                  <a:pt x="82" y="69"/>
                </a:cubicBezTo>
                <a:cubicBezTo>
                  <a:pt x="79" y="70"/>
                  <a:pt x="79" y="70"/>
                  <a:pt x="79" y="70"/>
                </a:cubicBezTo>
                <a:cubicBezTo>
                  <a:pt x="79" y="88"/>
                  <a:pt x="79" y="88"/>
                  <a:pt x="79" y="88"/>
                </a:cubicBezTo>
                <a:close/>
                <a:moveTo>
                  <a:pt x="108" y="0"/>
                </a:moveTo>
                <a:cubicBezTo>
                  <a:pt x="100" y="16"/>
                  <a:pt x="100" y="16"/>
                  <a:pt x="100" y="16"/>
                </a:cubicBezTo>
                <a:cubicBezTo>
                  <a:pt x="91" y="33"/>
                  <a:pt x="91" y="33"/>
                  <a:pt x="91" y="33"/>
                </a:cubicBezTo>
                <a:cubicBezTo>
                  <a:pt x="84" y="22"/>
                  <a:pt x="84" y="22"/>
                  <a:pt x="84" y="22"/>
                </a:cubicBezTo>
                <a:cubicBezTo>
                  <a:pt x="80" y="24"/>
                  <a:pt x="80" y="24"/>
                  <a:pt x="80" y="24"/>
                </a:cubicBezTo>
                <a:cubicBezTo>
                  <a:pt x="77" y="63"/>
                  <a:pt x="77" y="63"/>
                  <a:pt x="77" y="63"/>
                </a:cubicBezTo>
                <a:cubicBezTo>
                  <a:pt x="67" y="67"/>
                  <a:pt x="67" y="67"/>
                  <a:pt x="67" y="67"/>
                </a:cubicBezTo>
                <a:cubicBezTo>
                  <a:pt x="47" y="49"/>
                  <a:pt x="47" y="49"/>
                  <a:pt x="47" y="49"/>
                </a:cubicBezTo>
                <a:cubicBezTo>
                  <a:pt x="36" y="72"/>
                  <a:pt x="36" y="72"/>
                  <a:pt x="36" y="72"/>
                </a:cubicBezTo>
                <a:cubicBezTo>
                  <a:pt x="25" y="73"/>
                  <a:pt x="25" y="73"/>
                  <a:pt x="25" y="73"/>
                </a:cubicBezTo>
                <a:cubicBezTo>
                  <a:pt x="19" y="62"/>
                  <a:pt x="19" y="62"/>
                  <a:pt x="19" y="62"/>
                </a:cubicBezTo>
                <a:cubicBezTo>
                  <a:pt x="3" y="67"/>
                  <a:pt x="3" y="67"/>
                  <a:pt x="3" y="67"/>
                </a:cubicBezTo>
                <a:cubicBezTo>
                  <a:pt x="0" y="55"/>
                  <a:pt x="0" y="55"/>
                  <a:pt x="0" y="55"/>
                </a:cubicBezTo>
                <a:cubicBezTo>
                  <a:pt x="20" y="49"/>
                  <a:pt x="20" y="49"/>
                  <a:pt x="20" y="49"/>
                </a:cubicBezTo>
                <a:cubicBezTo>
                  <a:pt x="24" y="48"/>
                  <a:pt x="24" y="48"/>
                  <a:pt x="24" y="48"/>
                </a:cubicBezTo>
                <a:cubicBezTo>
                  <a:pt x="27" y="52"/>
                  <a:pt x="27" y="52"/>
                  <a:pt x="27" y="52"/>
                </a:cubicBezTo>
                <a:cubicBezTo>
                  <a:pt x="30" y="57"/>
                  <a:pt x="30" y="57"/>
                  <a:pt x="30" y="57"/>
                </a:cubicBezTo>
                <a:cubicBezTo>
                  <a:pt x="39" y="36"/>
                  <a:pt x="39" y="36"/>
                  <a:pt x="39" y="36"/>
                </a:cubicBezTo>
                <a:cubicBezTo>
                  <a:pt x="43" y="29"/>
                  <a:pt x="43" y="29"/>
                  <a:pt x="43" y="29"/>
                </a:cubicBezTo>
                <a:cubicBezTo>
                  <a:pt x="49" y="35"/>
                  <a:pt x="49" y="35"/>
                  <a:pt x="49" y="35"/>
                </a:cubicBezTo>
                <a:cubicBezTo>
                  <a:pt x="65" y="50"/>
                  <a:pt x="65" y="50"/>
                  <a:pt x="65" y="50"/>
                </a:cubicBezTo>
                <a:cubicBezTo>
                  <a:pt x="67" y="21"/>
                  <a:pt x="67" y="21"/>
                  <a:pt x="67" y="21"/>
                </a:cubicBezTo>
                <a:cubicBezTo>
                  <a:pt x="68" y="18"/>
                  <a:pt x="68" y="18"/>
                  <a:pt x="68" y="18"/>
                </a:cubicBezTo>
                <a:cubicBezTo>
                  <a:pt x="70" y="16"/>
                  <a:pt x="70" y="16"/>
                  <a:pt x="70" y="16"/>
                </a:cubicBezTo>
                <a:cubicBezTo>
                  <a:pt x="77" y="11"/>
                  <a:pt x="77" y="11"/>
                  <a:pt x="77" y="11"/>
                </a:cubicBezTo>
                <a:cubicBezTo>
                  <a:pt x="71" y="1"/>
                  <a:pt x="71" y="1"/>
                  <a:pt x="71" y="1"/>
                </a:cubicBezTo>
                <a:cubicBezTo>
                  <a:pt x="90" y="0"/>
                  <a:pt x="90" y="0"/>
                  <a:pt x="90" y="0"/>
                </a:cubicBezTo>
                <a:cubicBezTo>
                  <a:pt x="108" y="0"/>
                  <a:pt x="108" y="0"/>
                  <a:pt x="108" y="0"/>
                </a:cubicBezTo>
                <a:close/>
                <a:moveTo>
                  <a:pt x="22" y="88"/>
                </a:moveTo>
                <a:cubicBezTo>
                  <a:pt x="24" y="88"/>
                  <a:pt x="26" y="88"/>
                  <a:pt x="28" y="88"/>
                </a:cubicBezTo>
                <a:cubicBezTo>
                  <a:pt x="28" y="80"/>
                  <a:pt x="28" y="80"/>
                  <a:pt x="28" y="80"/>
                </a:cubicBezTo>
                <a:cubicBezTo>
                  <a:pt x="23" y="80"/>
                  <a:pt x="23" y="80"/>
                  <a:pt x="23" y="80"/>
                </a:cubicBezTo>
                <a:cubicBezTo>
                  <a:pt x="22" y="78"/>
                  <a:pt x="22" y="78"/>
                  <a:pt x="22" y="78"/>
                </a:cubicBezTo>
                <a:cubicBezTo>
                  <a:pt x="22" y="88"/>
                  <a:pt x="22" y="88"/>
                  <a:pt x="22" y="88"/>
                </a:cubicBezTo>
                <a:close/>
                <a:moveTo>
                  <a:pt x="10" y="88"/>
                </a:moveTo>
                <a:cubicBezTo>
                  <a:pt x="17" y="88"/>
                  <a:pt x="17" y="88"/>
                  <a:pt x="17" y="88"/>
                </a:cubicBezTo>
                <a:cubicBezTo>
                  <a:pt x="17" y="71"/>
                  <a:pt x="17" y="71"/>
                  <a:pt x="17" y="71"/>
                </a:cubicBezTo>
                <a:cubicBezTo>
                  <a:pt x="17" y="70"/>
                  <a:pt x="17" y="70"/>
                  <a:pt x="17" y="70"/>
                </a:cubicBezTo>
                <a:cubicBezTo>
                  <a:pt x="10" y="72"/>
                  <a:pt x="10" y="72"/>
                  <a:pt x="10" y="72"/>
                </a:cubicBezTo>
                <a:cubicBezTo>
                  <a:pt x="10" y="88"/>
                  <a:pt x="10" y="88"/>
                  <a:pt x="10" y="88"/>
                </a:cubicBezTo>
                <a:close/>
                <a:moveTo>
                  <a:pt x="33" y="88"/>
                </a:moveTo>
                <a:cubicBezTo>
                  <a:pt x="35" y="88"/>
                  <a:pt x="38" y="88"/>
                  <a:pt x="40" y="88"/>
                </a:cubicBezTo>
                <a:cubicBezTo>
                  <a:pt x="40" y="78"/>
                  <a:pt x="40" y="78"/>
                  <a:pt x="40" y="78"/>
                </a:cubicBezTo>
                <a:cubicBezTo>
                  <a:pt x="39" y="79"/>
                  <a:pt x="39" y="79"/>
                  <a:pt x="39" y="79"/>
                </a:cubicBezTo>
                <a:cubicBezTo>
                  <a:pt x="33" y="80"/>
                  <a:pt x="33" y="80"/>
                  <a:pt x="33" y="80"/>
                </a:cubicBezTo>
                <a:cubicBezTo>
                  <a:pt x="33" y="88"/>
                  <a:pt x="33" y="88"/>
                  <a:pt x="33" y="88"/>
                </a:cubicBezTo>
                <a:close/>
                <a:moveTo>
                  <a:pt x="45" y="88"/>
                </a:moveTo>
                <a:cubicBezTo>
                  <a:pt x="47" y="88"/>
                  <a:pt x="49" y="88"/>
                  <a:pt x="51" y="88"/>
                </a:cubicBezTo>
                <a:cubicBezTo>
                  <a:pt x="51" y="62"/>
                  <a:pt x="51" y="62"/>
                  <a:pt x="51" y="62"/>
                </a:cubicBezTo>
                <a:cubicBezTo>
                  <a:pt x="49" y="60"/>
                  <a:pt x="49" y="60"/>
                  <a:pt x="49" y="60"/>
                </a:cubicBezTo>
                <a:cubicBezTo>
                  <a:pt x="45" y="68"/>
                  <a:pt x="45" y="68"/>
                  <a:pt x="45" y="68"/>
                </a:cubicBezTo>
                <a:cubicBezTo>
                  <a:pt x="45" y="88"/>
                  <a:pt x="45" y="88"/>
                  <a:pt x="45" y="88"/>
                </a:cubicBezTo>
                <a:close/>
                <a:moveTo>
                  <a:pt x="56" y="88"/>
                </a:moveTo>
                <a:cubicBezTo>
                  <a:pt x="58" y="88"/>
                  <a:pt x="60" y="88"/>
                  <a:pt x="63" y="88"/>
                </a:cubicBezTo>
                <a:cubicBezTo>
                  <a:pt x="63" y="73"/>
                  <a:pt x="63" y="73"/>
                  <a:pt x="63" y="73"/>
                </a:cubicBezTo>
                <a:cubicBezTo>
                  <a:pt x="56" y="67"/>
                  <a:pt x="56" y="67"/>
                  <a:pt x="56" y="67"/>
                </a:cubicBezTo>
                <a:cubicBezTo>
                  <a:pt x="56" y="88"/>
                  <a:pt x="56" y="88"/>
                  <a:pt x="56" y="88"/>
                </a:cubicBezTo>
                <a:close/>
                <a:moveTo>
                  <a:pt x="68" y="88"/>
                </a:moveTo>
                <a:cubicBezTo>
                  <a:pt x="70" y="88"/>
                  <a:pt x="72" y="88"/>
                  <a:pt x="74" y="88"/>
                </a:cubicBezTo>
                <a:cubicBezTo>
                  <a:pt x="74" y="72"/>
                  <a:pt x="74" y="72"/>
                  <a:pt x="74" y="72"/>
                </a:cubicBezTo>
                <a:cubicBezTo>
                  <a:pt x="68" y="75"/>
                  <a:pt x="68" y="75"/>
                  <a:pt x="68" y="75"/>
                </a:cubicBezTo>
                <a:lnTo>
                  <a:pt x="68" y="88"/>
                </a:lnTo>
                <a:close/>
              </a:path>
            </a:pathLst>
          </a:custGeom>
          <a:solidFill>
            <a:schemeClr val="bg1"/>
          </a:solidFill>
          <a:ln>
            <a:noFill/>
          </a:ln>
        </p:spPr>
        <p:txBody>
          <a:bodyPr/>
          <a:p>
            <a:pPr defTabSz="685165"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pic>
        <p:nvPicPr>
          <p:cNvPr id="5" name="图片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399665" y="187325"/>
            <a:ext cx="4840605" cy="2419350"/>
          </a:xfrm>
          <a:prstGeom prst="rect">
            <a:avLst/>
          </a:prstGeom>
          <a:noFill/>
          <a:ln>
            <a:noFill/>
          </a:ln>
        </p:spPr>
      </p:pic>
      <p:pic>
        <p:nvPicPr>
          <p:cNvPr id="56" name="图片 56" descr="图形用户界面, 应用程序&#10;&#10;描述已自动生成"/>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81915" y="2665730"/>
            <a:ext cx="4397375" cy="2405380"/>
          </a:xfrm>
          <a:prstGeom prst="rect">
            <a:avLst/>
          </a:prstGeom>
          <a:noFill/>
          <a:ln>
            <a:noFill/>
          </a:ln>
        </p:spPr>
      </p:pic>
      <p:pic>
        <p:nvPicPr>
          <p:cNvPr id="58" name="图片 5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584065" y="2665730"/>
            <a:ext cx="4493895" cy="2406015"/>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0" name="Title 13"/>
          <p:cNvSpPr txBox="1"/>
          <p:nvPr/>
        </p:nvSpPr>
        <p:spPr bwMode="auto">
          <a:xfrm>
            <a:off x="207963" y="39052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4.</a:t>
            </a:r>
            <a:r>
              <a:rPr lang="zh-CN" altLang="en-US" sz="2000">
                <a:solidFill>
                  <a:schemeClr val="bg1"/>
                </a:solidFill>
              </a:rPr>
              <a:t>平台展示</a:t>
            </a:r>
            <a:endParaRPr lang="zh-CN" altLang="en-US" sz="2000">
              <a:solidFill>
                <a:schemeClr val="bg1"/>
              </a:solidFill>
            </a:endParaRPr>
          </a:p>
        </p:txBody>
      </p:sp>
      <p:sp>
        <p:nvSpPr>
          <p:cNvPr id="407" name="Freeform 15"/>
          <p:cNvSpPr>
            <a:spLocks noEditPoints="1" noChangeArrowheads="1"/>
          </p:cNvSpPr>
          <p:nvPr/>
        </p:nvSpPr>
        <p:spPr bwMode="auto">
          <a:xfrm>
            <a:off x="1604010" y="253365"/>
            <a:ext cx="568325" cy="445135"/>
          </a:xfrm>
          <a:custGeom>
            <a:avLst/>
            <a:gdLst>
              <a:gd name="T0" fmla="*/ 86 w 108"/>
              <a:gd name="T1" fmla="*/ 88 h 88"/>
              <a:gd name="T2" fmla="*/ 83 w 108"/>
              <a:gd name="T3" fmla="*/ 44 h 88"/>
              <a:gd name="T4" fmla="*/ 79 w 108"/>
              <a:gd name="T5" fmla="*/ 70 h 88"/>
              <a:gd name="T6" fmla="*/ 108 w 108"/>
              <a:gd name="T7" fmla="*/ 0 h 88"/>
              <a:gd name="T8" fmla="*/ 91 w 108"/>
              <a:gd name="T9" fmla="*/ 33 h 88"/>
              <a:gd name="T10" fmla="*/ 80 w 108"/>
              <a:gd name="T11" fmla="*/ 24 h 88"/>
              <a:gd name="T12" fmla="*/ 67 w 108"/>
              <a:gd name="T13" fmla="*/ 67 h 88"/>
              <a:gd name="T14" fmla="*/ 36 w 108"/>
              <a:gd name="T15" fmla="*/ 72 h 88"/>
              <a:gd name="T16" fmla="*/ 19 w 108"/>
              <a:gd name="T17" fmla="*/ 62 h 88"/>
              <a:gd name="T18" fmla="*/ 0 w 108"/>
              <a:gd name="T19" fmla="*/ 55 h 88"/>
              <a:gd name="T20" fmla="*/ 24 w 108"/>
              <a:gd name="T21" fmla="*/ 48 h 88"/>
              <a:gd name="T22" fmla="*/ 30 w 108"/>
              <a:gd name="T23" fmla="*/ 57 h 88"/>
              <a:gd name="T24" fmla="*/ 43 w 108"/>
              <a:gd name="T25" fmla="*/ 29 h 88"/>
              <a:gd name="T26" fmla="*/ 65 w 108"/>
              <a:gd name="T27" fmla="*/ 50 h 88"/>
              <a:gd name="T28" fmla="*/ 68 w 108"/>
              <a:gd name="T29" fmla="*/ 18 h 88"/>
              <a:gd name="T30" fmla="*/ 77 w 108"/>
              <a:gd name="T31" fmla="*/ 11 h 88"/>
              <a:gd name="T32" fmla="*/ 90 w 108"/>
              <a:gd name="T33" fmla="*/ 0 h 88"/>
              <a:gd name="T34" fmla="*/ 22 w 108"/>
              <a:gd name="T35" fmla="*/ 88 h 88"/>
              <a:gd name="T36" fmla="*/ 28 w 108"/>
              <a:gd name="T37" fmla="*/ 80 h 88"/>
              <a:gd name="T38" fmla="*/ 22 w 108"/>
              <a:gd name="T39" fmla="*/ 78 h 88"/>
              <a:gd name="T40" fmla="*/ 10 w 108"/>
              <a:gd name="T41" fmla="*/ 88 h 88"/>
              <a:gd name="T42" fmla="*/ 17 w 108"/>
              <a:gd name="T43" fmla="*/ 71 h 88"/>
              <a:gd name="T44" fmla="*/ 10 w 108"/>
              <a:gd name="T45" fmla="*/ 72 h 88"/>
              <a:gd name="T46" fmla="*/ 33 w 108"/>
              <a:gd name="T47" fmla="*/ 88 h 88"/>
              <a:gd name="T48" fmla="*/ 40 w 108"/>
              <a:gd name="T49" fmla="*/ 78 h 88"/>
              <a:gd name="T50" fmla="*/ 33 w 108"/>
              <a:gd name="T51" fmla="*/ 80 h 88"/>
              <a:gd name="T52" fmla="*/ 45 w 108"/>
              <a:gd name="T53" fmla="*/ 88 h 88"/>
              <a:gd name="T54" fmla="*/ 51 w 108"/>
              <a:gd name="T55" fmla="*/ 62 h 88"/>
              <a:gd name="T56" fmla="*/ 45 w 108"/>
              <a:gd name="T57" fmla="*/ 68 h 88"/>
              <a:gd name="T58" fmla="*/ 56 w 108"/>
              <a:gd name="T59" fmla="*/ 88 h 88"/>
              <a:gd name="T60" fmla="*/ 63 w 108"/>
              <a:gd name="T61" fmla="*/ 73 h 88"/>
              <a:gd name="T62" fmla="*/ 56 w 108"/>
              <a:gd name="T63" fmla="*/ 88 h 88"/>
              <a:gd name="T64" fmla="*/ 74 w 108"/>
              <a:gd name="T65" fmla="*/ 88 h 88"/>
              <a:gd name="T66" fmla="*/ 68 w 108"/>
              <a:gd name="T67" fmla="*/ 75 h 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8"/>
              <a:gd name="T103" fmla="*/ 0 h 88"/>
              <a:gd name="T104" fmla="*/ 108 w 108"/>
              <a:gd name="T105" fmla="*/ 88 h 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8" h="88">
                <a:moveTo>
                  <a:pt x="79" y="88"/>
                </a:moveTo>
                <a:cubicBezTo>
                  <a:pt x="86" y="88"/>
                  <a:pt x="86" y="88"/>
                  <a:pt x="86" y="88"/>
                </a:cubicBezTo>
                <a:cubicBezTo>
                  <a:pt x="86" y="43"/>
                  <a:pt x="86" y="43"/>
                  <a:pt x="86" y="43"/>
                </a:cubicBezTo>
                <a:cubicBezTo>
                  <a:pt x="83" y="44"/>
                  <a:pt x="83" y="44"/>
                  <a:pt x="83" y="44"/>
                </a:cubicBezTo>
                <a:cubicBezTo>
                  <a:pt x="82" y="69"/>
                  <a:pt x="82" y="69"/>
                  <a:pt x="82" y="69"/>
                </a:cubicBezTo>
                <a:cubicBezTo>
                  <a:pt x="79" y="70"/>
                  <a:pt x="79" y="70"/>
                  <a:pt x="79" y="70"/>
                </a:cubicBezTo>
                <a:cubicBezTo>
                  <a:pt x="79" y="88"/>
                  <a:pt x="79" y="88"/>
                  <a:pt x="79" y="88"/>
                </a:cubicBezTo>
                <a:close/>
                <a:moveTo>
                  <a:pt x="108" y="0"/>
                </a:moveTo>
                <a:cubicBezTo>
                  <a:pt x="100" y="16"/>
                  <a:pt x="100" y="16"/>
                  <a:pt x="100" y="16"/>
                </a:cubicBezTo>
                <a:cubicBezTo>
                  <a:pt x="91" y="33"/>
                  <a:pt x="91" y="33"/>
                  <a:pt x="91" y="33"/>
                </a:cubicBezTo>
                <a:cubicBezTo>
                  <a:pt x="84" y="22"/>
                  <a:pt x="84" y="22"/>
                  <a:pt x="84" y="22"/>
                </a:cubicBezTo>
                <a:cubicBezTo>
                  <a:pt x="80" y="24"/>
                  <a:pt x="80" y="24"/>
                  <a:pt x="80" y="24"/>
                </a:cubicBezTo>
                <a:cubicBezTo>
                  <a:pt x="77" y="63"/>
                  <a:pt x="77" y="63"/>
                  <a:pt x="77" y="63"/>
                </a:cubicBezTo>
                <a:cubicBezTo>
                  <a:pt x="67" y="67"/>
                  <a:pt x="67" y="67"/>
                  <a:pt x="67" y="67"/>
                </a:cubicBezTo>
                <a:cubicBezTo>
                  <a:pt x="47" y="49"/>
                  <a:pt x="47" y="49"/>
                  <a:pt x="47" y="49"/>
                </a:cubicBezTo>
                <a:cubicBezTo>
                  <a:pt x="36" y="72"/>
                  <a:pt x="36" y="72"/>
                  <a:pt x="36" y="72"/>
                </a:cubicBezTo>
                <a:cubicBezTo>
                  <a:pt x="25" y="73"/>
                  <a:pt x="25" y="73"/>
                  <a:pt x="25" y="73"/>
                </a:cubicBezTo>
                <a:cubicBezTo>
                  <a:pt x="19" y="62"/>
                  <a:pt x="19" y="62"/>
                  <a:pt x="19" y="62"/>
                </a:cubicBezTo>
                <a:cubicBezTo>
                  <a:pt x="3" y="67"/>
                  <a:pt x="3" y="67"/>
                  <a:pt x="3" y="67"/>
                </a:cubicBezTo>
                <a:cubicBezTo>
                  <a:pt x="0" y="55"/>
                  <a:pt x="0" y="55"/>
                  <a:pt x="0" y="55"/>
                </a:cubicBezTo>
                <a:cubicBezTo>
                  <a:pt x="20" y="49"/>
                  <a:pt x="20" y="49"/>
                  <a:pt x="20" y="49"/>
                </a:cubicBezTo>
                <a:cubicBezTo>
                  <a:pt x="24" y="48"/>
                  <a:pt x="24" y="48"/>
                  <a:pt x="24" y="48"/>
                </a:cubicBezTo>
                <a:cubicBezTo>
                  <a:pt x="27" y="52"/>
                  <a:pt x="27" y="52"/>
                  <a:pt x="27" y="52"/>
                </a:cubicBezTo>
                <a:cubicBezTo>
                  <a:pt x="30" y="57"/>
                  <a:pt x="30" y="57"/>
                  <a:pt x="30" y="57"/>
                </a:cubicBezTo>
                <a:cubicBezTo>
                  <a:pt x="39" y="36"/>
                  <a:pt x="39" y="36"/>
                  <a:pt x="39" y="36"/>
                </a:cubicBezTo>
                <a:cubicBezTo>
                  <a:pt x="43" y="29"/>
                  <a:pt x="43" y="29"/>
                  <a:pt x="43" y="29"/>
                </a:cubicBezTo>
                <a:cubicBezTo>
                  <a:pt x="49" y="35"/>
                  <a:pt x="49" y="35"/>
                  <a:pt x="49" y="35"/>
                </a:cubicBezTo>
                <a:cubicBezTo>
                  <a:pt x="65" y="50"/>
                  <a:pt x="65" y="50"/>
                  <a:pt x="65" y="50"/>
                </a:cubicBezTo>
                <a:cubicBezTo>
                  <a:pt x="67" y="21"/>
                  <a:pt x="67" y="21"/>
                  <a:pt x="67" y="21"/>
                </a:cubicBezTo>
                <a:cubicBezTo>
                  <a:pt x="68" y="18"/>
                  <a:pt x="68" y="18"/>
                  <a:pt x="68" y="18"/>
                </a:cubicBezTo>
                <a:cubicBezTo>
                  <a:pt x="70" y="16"/>
                  <a:pt x="70" y="16"/>
                  <a:pt x="70" y="16"/>
                </a:cubicBezTo>
                <a:cubicBezTo>
                  <a:pt x="77" y="11"/>
                  <a:pt x="77" y="11"/>
                  <a:pt x="77" y="11"/>
                </a:cubicBezTo>
                <a:cubicBezTo>
                  <a:pt x="71" y="1"/>
                  <a:pt x="71" y="1"/>
                  <a:pt x="71" y="1"/>
                </a:cubicBezTo>
                <a:cubicBezTo>
                  <a:pt x="90" y="0"/>
                  <a:pt x="90" y="0"/>
                  <a:pt x="90" y="0"/>
                </a:cubicBezTo>
                <a:cubicBezTo>
                  <a:pt x="108" y="0"/>
                  <a:pt x="108" y="0"/>
                  <a:pt x="108" y="0"/>
                </a:cubicBezTo>
                <a:close/>
                <a:moveTo>
                  <a:pt x="22" y="88"/>
                </a:moveTo>
                <a:cubicBezTo>
                  <a:pt x="24" y="88"/>
                  <a:pt x="26" y="88"/>
                  <a:pt x="28" y="88"/>
                </a:cubicBezTo>
                <a:cubicBezTo>
                  <a:pt x="28" y="80"/>
                  <a:pt x="28" y="80"/>
                  <a:pt x="28" y="80"/>
                </a:cubicBezTo>
                <a:cubicBezTo>
                  <a:pt x="23" y="80"/>
                  <a:pt x="23" y="80"/>
                  <a:pt x="23" y="80"/>
                </a:cubicBezTo>
                <a:cubicBezTo>
                  <a:pt x="22" y="78"/>
                  <a:pt x="22" y="78"/>
                  <a:pt x="22" y="78"/>
                </a:cubicBezTo>
                <a:cubicBezTo>
                  <a:pt x="22" y="88"/>
                  <a:pt x="22" y="88"/>
                  <a:pt x="22" y="88"/>
                </a:cubicBezTo>
                <a:close/>
                <a:moveTo>
                  <a:pt x="10" y="88"/>
                </a:moveTo>
                <a:cubicBezTo>
                  <a:pt x="17" y="88"/>
                  <a:pt x="17" y="88"/>
                  <a:pt x="17" y="88"/>
                </a:cubicBezTo>
                <a:cubicBezTo>
                  <a:pt x="17" y="71"/>
                  <a:pt x="17" y="71"/>
                  <a:pt x="17" y="71"/>
                </a:cubicBezTo>
                <a:cubicBezTo>
                  <a:pt x="17" y="70"/>
                  <a:pt x="17" y="70"/>
                  <a:pt x="17" y="70"/>
                </a:cubicBezTo>
                <a:cubicBezTo>
                  <a:pt x="10" y="72"/>
                  <a:pt x="10" y="72"/>
                  <a:pt x="10" y="72"/>
                </a:cubicBezTo>
                <a:cubicBezTo>
                  <a:pt x="10" y="88"/>
                  <a:pt x="10" y="88"/>
                  <a:pt x="10" y="88"/>
                </a:cubicBezTo>
                <a:close/>
                <a:moveTo>
                  <a:pt x="33" y="88"/>
                </a:moveTo>
                <a:cubicBezTo>
                  <a:pt x="35" y="88"/>
                  <a:pt x="38" y="88"/>
                  <a:pt x="40" y="88"/>
                </a:cubicBezTo>
                <a:cubicBezTo>
                  <a:pt x="40" y="78"/>
                  <a:pt x="40" y="78"/>
                  <a:pt x="40" y="78"/>
                </a:cubicBezTo>
                <a:cubicBezTo>
                  <a:pt x="39" y="79"/>
                  <a:pt x="39" y="79"/>
                  <a:pt x="39" y="79"/>
                </a:cubicBezTo>
                <a:cubicBezTo>
                  <a:pt x="33" y="80"/>
                  <a:pt x="33" y="80"/>
                  <a:pt x="33" y="80"/>
                </a:cubicBezTo>
                <a:cubicBezTo>
                  <a:pt x="33" y="88"/>
                  <a:pt x="33" y="88"/>
                  <a:pt x="33" y="88"/>
                </a:cubicBezTo>
                <a:close/>
                <a:moveTo>
                  <a:pt x="45" y="88"/>
                </a:moveTo>
                <a:cubicBezTo>
                  <a:pt x="47" y="88"/>
                  <a:pt x="49" y="88"/>
                  <a:pt x="51" y="88"/>
                </a:cubicBezTo>
                <a:cubicBezTo>
                  <a:pt x="51" y="62"/>
                  <a:pt x="51" y="62"/>
                  <a:pt x="51" y="62"/>
                </a:cubicBezTo>
                <a:cubicBezTo>
                  <a:pt x="49" y="60"/>
                  <a:pt x="49" y="60"/>
                  <a:pt x="49" y="60"/>
                </a:cubicBezTo>
                <a:cubicBezTo>
                  <a:pt x="45" y="68"/>
                  <a:pt x="45" y="68"/>
                  <a:pt x="45" y="68"/>
                </a:cubicBezTo>
                <a:cubicBezTo>
                  <a:pt x="45" y="88"/>
                  <a:pt x="45" y="88"/>
                  <a:pt x="45" y="88"/>
                </a:cubicBezTo>
                <a:close/>
                <a:moveTo>
                  <a:pt x="56" y="88"/>
                </a:moveTo>
                <a:cubicBezTo>
                  <a:pt x="58" y="88"/>
                  <a:pt x="60" y="88"/>
                  <a:pt x="63" y="88"/>
                </a:cubicBezTo>
                <a:cubicBezTo>
                  <a:pt x="63" y="73"/>
                  <a:pt x="63" y="73"/>
                  <a:pt x="63" y="73"/>
                </a:cubicBezTo>
                <a:cubicBezTo>
                  <a:pt x="56" y="67"/>
                  <a:pt x="56" y="67"/>
                  <a:pt x="56" y="67"/>
                </a:cubicBezTo>
                <a:cubicBezTo>
                  <a:pt x="56" y="88"/>
                  <a:pt x="56" y="88"/>
                  <a:pt x="56" y="88"/>
                </a:cubicBezTo>
                <a:close/>
                <a:moveTo>
                  <a:pt x="68" y="88"/>
                </a:moveTo>
                <a:cubicBezTo>
                  <a:pt x="70" y="88"/>
                  <a:pt x="72" y="88"/>
                  <a:pt x="74" y="88"/>
                </a:cubicBezTo>
                <a:cubicBezTo>
                  <a:pt x="74" y="72"/>
                  <a:pt x="74" y="72"/>
                  <a:pt x="74" y="72"/>
                </a:cubicBezTo>
                <a:cubicBezTo>
                  <a:pt x="68" y="75"/>
                  <a:pt x="68" y="75"/>
                  <a:pt x="68" y="75"/>
                </a:cubicBezTo>
                <a:lnTo>
                  <a:pt x="68" y="88"/>
                </a:lnTo>
                <a:close/>
              </a:path>
            </a:pathLst>
          </a:custGeom>
          <a:solidFill>
            <a:schemeClr val="bg1"/>
          </a:solidFill>
          <a:ln>
            <a:noFill/>
          </a:ln>
        </p:spPr>
        <p:txBody>
          <a:bodyPr/>
          <a:p>
            <a:pPr defTabSz="685165"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pic>
        <p:nvPicPr>
          <p:cNvPr id="77" name="图片 77" descr="图片包含 图形用户界面&#10;&#10;描述已自动生成"/>
          <p:cNvPicPr>
            <a:picLocks noChangeAspect="1"/>
          </p:cNvPicPr>
          <p:nvPr/>
        </p:nvPicPr>
        <p:blipFill>
          <a:blip r:embed="rId1"/>
          <a:stretch>
            <a:fillRect/>
          </a:stretch>
        </p:blipFill>
        <p:spPr>
          <a:xfrm>
            <a:off x="2172335" y="390525"/>
            <a:ext cx="5520690" cy="2162175"/>
          </a:xfrm>
          <a:prstGeom prst="rect">
            <a:avLst/>
          </a:prstGeom>
        </p:spPr>
      </p:pic>
      <p:pic>
        <p:nvPicPr>
          <p:cNvPr id="78" name="图片 78"/>
          <p:cNvPicPr>
            <a:picLocks noChangeAspect="1" noChangeArrowheads="1"/>
          </p:cNvPicPr>
          <p:nvPr/>
        </p:nvPicPr>
        <p:blipFill>
          <a:blip r:embed="rId2"/>
          <a:srcRect/>
          <a:stretch>
            <a:fillRect/>
          </a:stretch>
        </p:blipFill>
        <p:spPr>
          <a:xfrm>
            <a:off x="2172335" y="2671445"/>
            <a:ext cx="5564505" cy="2237740"/>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0" name="Title 13"/>
          <p:cNvSpPr txBox="1"/>
          <p:nvPr/>
        </p:nvSpPr>
        <p:spPr bwMode="auto">
          <a:xfrm>
            <a:off x="207963" y="39052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4.</a:t>
            </a:r>
            <a:r>
              <a:rPr lang="zh-CN" altLang="en-US" sz="2000">
                <a:solidFill>
                  <a:schemeClr val="bg1"/>
                </a:solidFill>
              </a:rPr>
              <a:t>平台展示</a:t>
            </a:r>
            <a:endParaRPr lang="zh-CN" altLang="en-US" sz="2000">
              <a:solidFill>
                <a:schemeClr val="bg1"/>
              </a:solidFill>
            </a:endParaRPr>
          </a:p>
        </p:txBody>
      </p:sp>
      <p:sp>
        <p:nvSpPr>
          <p:cNvPr id="407" name="Freeform 15"/>
          <p:cNvSpPr>
            <a:spLocks noEditPoints="1" noChangeArrowheads="1"/>
          </p:cNvSpPr>
          <p:nvPr/>
        </p:nvSpPr>
        <p:spPr bwMode="auto">
          <a:xfrm>
            <a:off x="1604010" y="253365"/>
            <a:ext cx="568325" cy="445135"/>
          </a:xfrm>
          <a:custGeom>
            <a:avLst/>
            <a:gdLst>
              <a:gd name="T0" fmla="*/ 86 w 108"/>
              <a:gd name="T1" fmla="*/ 88 h 88"/>
              <a:gd name="T2" fmla="*/ 83 w 108"/>
              <a:gd name="T3" fmla="*/ 44 h 88"/>
              <a:gd name="T4" fmla="*/ 79 w 108"/>
              <a:gd name="T5" fmla="*/ 70 h 88"/>
              <a:gd name="T6" fmla="*/ 108 w 108"/>
              <a:gd name="T7" fmla="*/ 0 h 88"/>
              <a:gd name="T8" fmla="*/ 91 w 108"/>
              <a:gd name="T9" fmla="*/ 33 h 88"/>
              <a:gd name="T10" fmla="*/ 80 w 108"/>
              <a:gd name="T11" fmla="*/ 24 h 88"/>
              <a:gd name="T12" fmla="*/ 67 w 108"/>
              <a:gd name="T13" fmla="*/ 67 h 88"/>
              <a:gd name="T14" fmla="*/ 36 w 108"/>
              <a:gd name="T15" fmla="*/ 72 h 88"/>
              <a:gd name="T16" fmla="*/ 19 w 108"/>
              <a:gd name="T17" fmla="*/ 62 h 88"/>
              <a:gd name="T18" fmla="*/ 0 w 108"/>
              <a:gd name="T19" fmla="*/ 55 h 88"/>
              <a:gd name="T20" fmla="*/ 24 w 108"/>
              <a:gd name="T21" fmla="*/ 48 h 88"/>
              <a:gd name="T22" fmla="*/ 30 w 108"/>
              <a:gd name="T23" fmla="*/ 57 h 88"/>
              <a:gd name="T24" fmla="*/ 43 w 108"/>
              <a:gd name="T25" fmla="*/ 29 h 88"/>
              <a:gd name="T26" fmla="*/ 65 w 108"/>
              <a:gd name="T27" fmla="*/ 50 h 88"/>
              <a:gd name="T28" fmla="*/ 68 w 108"/>
              <a:gd name="T29" fmla="*/ 18 h 88"/>
              <a:gd name="T30" fmla="*/ 77 w 108"/>
              <a:gd name="T31" fmla="*/ 11 h 88"/>
              <a:gd name="T32" fmla="*/ 90 w 108"/>
              <a:gd name="T33" fmla="*/ 0 h 88"/>
              <a:gd name="T34" fmla="*/ 22 w 108"/>
              <a:gd name="T35" fmla="*/ 88 h 88"/>
              <a:gd name="T36" fmla="*/ 28 w 108"/>
              <a:gd name="T37" fmla="*/ 80 h 88"/>
              <a:gd name="T38" fmla="*/ 22 w 108"/>
              <a:gd name="T39" fmla="*/ 78 h 88"/>
              <a:gd name="T40" fmla="*/ 10 w 108"/>
              <a:gd name="T41" fmla="*/ 88 h 88"/>
              <a:gd name="T42" fmla="*/ 17 w 108"/>
              <a:gd name="T43" fmla="*/ 71 h 88"/>
              <a:gd name="T44" fmla="*/ 10 w 108"/>
              <a:gd name="T45" fmla="*/ 72 h 88"/>
              <a:gd name="T46" fmla="*/ 33 w 108"/>
              <a:gd name="T47" fmla="*/ 88 h 88"/>
              <a:gd name="T48" fmla="*/ 40 w 108"/>
              <a:gd name="T49" fmla="*/ 78 h 88"/>
              <a:gd name="T50" fmla="*/ 33 w 108"/>
              <a:gd name="T51" fmla="*/ 80 h 88"/>
              <a:gd name="T52" fmla="*/ 45 w 108"/>
              <a:gd name="T53" fmla="*/ 88 h 88"/>
              <a:gd name="T54" fmla="*/ 51 w 108"/>
              <a:gd name="T55" fmla="*/ 62 h 88"/>
              <a:gd name="T56" fmla="*/ 45 w 108"/>
              <a:gd name="T57" fmla="*/ 68 h 88"/>
              <a:gd name="T58" fmla="*/ 56 w 108"/>
              <a:gd name="T59" fmla="*/ 88 h 88"/>
              <a:gd name="T60" fmla="*/ 63 w 108"/>
              <a:gd name="T61" fmla="*/ 73 h 88"/>
              <a:gd name="T62" fmla="*/ 56 w 108"/>
              <a:gd name="T63" fmla="*/ 88 h 88"/>
              <a:gd name="T64" fmla="*/ 74 w 108"/>
              <a:gd name="T65" fmla="*/ 88 h 88"/>
              <a:gd name="T66" fmla="*/ 68 w 108"/>
              <a:gd name="T67" fmla="*/ 75 h 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8"/>
              <a:gd name="T103" fmla="*/ 0 h 88"/>
              <a:gd name="T104" fmla="*/ 108 w 108"/>
              <a:gd name="T105" fmla="*/ 88 h 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8" h="88">
                <a:moveTo>
                  <a:pt x="79" y="88"/>
                </a:moveTo>
                <a:cubicBezTo>
                  <a:pt x="86" y="88"/>
                  <a:pt x="86" y="88"/>
                  <a:pt x="86" y="88"/>
                </a:cubicBezTo>
                <a:cubicBezTo>
                  <a:pt x="86" y="43"/>
                  <a:pt x="86" y="43"/>
                  <a:pt x="86" y="43"/>
                </a:cubicBezTo>
                <a:cubicBezTo>
                  <a:pt x="83" y="44"/>
                  <a:pt x="83" y="44"/>
                  <a:pt x="83" y="44"/>
                </a:cubicBezTo>
                <a:cubicBezTo>
                  <a:pt x="82" y="69"/>
                  <a:pt x="82" y="69"/>
                  <a:pt x="82" y="69"/>
                </a:cubicBezTo>
                <a:cubicBezTo>
                  <a:pt x="79" y="70"/>
                  <a:pt x="79" y="70"/>
                  <a:pt x="79" y="70"/>
                </a:cubicBezTo>
                <a:cubicBezTo>
                  <a:pt x="79" y="88"/>
                  <a:pt x="79" y="88"/>
                  <a:pt x="79" y="88"/>
                </a:cubicBezTo>
                <a:close/>
                <a:moveTo>
                  <a:pt x="108" y="0"/>
                </a:moveTo>
                <a:cubicBezTo>
                  <a:pt x="100" y="16"/>
                  <a:pt x="100" y="16"/>
                  <a:pt x="100" y="16"/>
                </a:cubicBezTo>
                <a:cubicBezTo>
                  <a:pt x="91" y="33"/>
                  <a:pt x="91" y="33"/>
                  <a:pt x="91" y="33"/>
                </a:cubicBezTo>
                <a:cubicBezTo>
                  <a:pt x="84" y="22"/>
                  <a:pt x="84" y="22"/>
                  <a:pt x="84" y="22"/>
                </a:cubicBezTo>
                <a:cubicBezTo>
                  <a:pt x="80" y="24"/>
                  <a:pt x="80" y="24"/>
                  <a:pt x="80" y="24"/>
                </a:cubicBezTo>
                <a:cubicBezTo>
                  <a:pt x="77" y="63"/>
                  <a:pt x="77" y="63"/>
                  <a:pt x="77" y="63"/>
                </a:cubicBezTo>
                <a:cubicBezTo>
                  <a:pt x="67" y="67"/>
                  <a:pt x="67" y="67"/>
                  <a:pt x="67" y="67"/>
                </a:cubicBezTo>
                <a:cubicBezTo>
                  <a:pt x="47" y="49"/>
                  <a:pt x="47" y="49"/>
                  <a:pt x="47" y="49"/>
                </a:cubicBezTo>
                <a:cubicBezTo>
                  <a:pt x="36" y="72"/>
                  <a:pt x="36" y="72"/>
                  <a:pt x="36" y="72"/>
                </a:cubicBezTo>
                <a:cubicBezTo>
                  <a:pt x="25" y="73"/>
                  <a:pt x="25" y="73"/>
                  <a:pt x="25" y="73"/>
                </a:cubicBezTo>
                <a:cubicBezTo>
                  <a:pt x="19" y="62"/>
                  <a:pt x="19" y="62"/>
                  <a:pt x="19" y="62"/>
                </a:cubicBezTo>
                <a:cubicBezTo>
                  <a:pt x="3" y="67"/>
                  <a:pt x="3" y="67"/>
                  <a:pt x="3" y="67"/>
                </a:cubicBezTo>
                <a:cubicBezTo>
                  <a:pt x="0" y="55"/>
                  <a:pt x="0" y="55"/>
                  <a:pt x="0" y="55"/>
                </a:cubicBezTo>
                <a:cubicBezTo>
                  <a:pt x="20" y="49"/>
                  <a:pt x="20" y="49"/>
                  <a:pt x="20" y="49"/>
                </a:cubicBezTo>
                <a:cubicBezTo>
                  <a:pt x="24" y="48"/>
                  <a:pt x="24" y="48"/>
                  <a:pt x="24" y="48"/>
                </a:cubicBezTo>
                <a:cubicBezTo>
                  <a:pt x="27" y="52"/>
                  <a:pt x="27" y="52"/>
                  <a:pt x="27" y="52"/>
                </a:cubicBezTo>
                <a:cubicBezTo>
                  <a:pt x="30" y="57"/>
                  <a:pt x="30" y="57"/>
                  <a:pt x="30" y="57"/>
                </a:cubicBezTo>
                <a:cubicBezTo>
                  <a:pt x="39" y="36"/>
                  <a:pt x="39" y="36"/>
                  <a:pt x="39" y="36"/>
                </a:cubicBezTo>
                <a:cubicBezTo>
                  <a:pt x="43" y="29"/>
                  <a:pt x="43" y="29"/>
                  <a:pt x="43" y="29"/>
                </a:cubicBezTo>
                <a:cubicBezTo>
                  <a:pt x="49" y="35"/>
                  <a:pt x="49" y="35"/>
                  <a:pt x="49" y="35"/>
                </a:cubicBezTo>
                <a:cubicBezTo>
                  <a:pt x="65" y="50"/>
                  <a:pt x="65" y="50"/>
                  <a:pt x="65" y="50"/>
                </a:cubicBezTo>
                <a:cubicBezTo>
                  <a:pt x="67" y="21"/>
                  <a:pt x="67" y="21"/>
                  <a:pt x="67" y="21"/>
                </a:cubicBezTo>
                <a:cubicBezTo>
                  <a:pt x="68" y="18"/>
                  <a:pt x="68" y="18"/>
                  <a:pt x="68" y="18"/>
                </a:cubicBezTo>
                <a:cubicBezTo>
                  <a:pt x="70" y="16"/>
                  <a:pt x="70" y="16"/>
                  <a:pt x="70" y="16"/>
                </a:cubicBezTo>
                <a:cubicBezTo>
                  <a:pt x="77" y="11"/>
                  <a:pt x="77" y="11"/>
                  <a:pt x="77" y="11"/>
                </a:cubicBezTo>
                <a:cubicBezTo>
                  <a:pt x="71" y="1"/>
                  <a:pt x="71" y="1"/>
                  <a:pt x="71" y="1"/>
                </a:cubicBezTo>
                <a:cubicBezTo>
                  <a:pt x="90" y="0"/>
                  <a:pt x="90" y="0"/>
                  <a:pt x="90" y="0"/>
                </a:cubicBezTo>
                <a:cubicBezTo>
                  <a:pt x="108" y="0"/>
                  <a:pt x="108" y="0"/>
                  <a:pt x="108" y="0"/>
                </a:cubicBezTo>
                <a:close/>
                <a:moveTo>
                  <a:pt x="22" y="88"/>
                </a:moveTo>
                <a:cubicBezTo>
                  <a:pt x="24" y="88"/>
                  <a:pt x="26" y="88"/>
                  <a:pt x="28" y="88"/>
                </a:cubicBezTo>
                <a:cubicBezTo>
                  <a:pt x="28" y="80"/>
                  <a:pt x="28" y="80"/>
                  <a:pt x="28" y="80"/>
                </a:cubicBezTo>
                <a:cubicBezTo>
                  <a:pt x="23" y="80"/>
                  <a:pt x="23" y="80"/>
                  <a:pt x="23" y="80"/>
                </a:cubicBezTo>
                <a:cubicBezTo>
                  <a:pt x="22" y="78"/>
                  <a:pt x="22" y="78"/>
                  <a:pt x="22" y="78"/>
                </a:cubicBezTo>
                <a:cubicBezTo>
                  <a:pt x="22" y="88"/>
                  <a:pt x="22" y="88"/>
                  <a:pt x="22" y="88"/>
                </a:cubicBezTo>
                <a:close/>
                <a:moveTo>
                  <a:pt x="10" y="88"/>
                </a:moveTo>
                <a:cubicBezTo>
                  <a:pt x="17" y="88"/>
                  <a:pt x="17" y="88"/>
                  <a:pt x="17" y="88"/>
                </a:cubicBezTo>
                <a:cubicBezTo>
                  <a:pt x="17" y="71"/>
                  <a:pt x="17" y="71"/>
                  <a:pt x="17" y="71"/>
                </a:cubicBezTo>
                <a:cubicBezTo>
                  <a:pt x="17" y="70"/>
                  <a:pt x="17" y="70"/>
                  <a:pt x="17" y="70"/>
                </a:cubicBezTo>
                <a:cubicBezTo>
                  <a:pt x="10" y="72"/>
                  <a:pt x="10" y="72"/>
                  <a:pt x="10" y="72"/>
                </a:cubicBezTo>
                <a:cubicBezTo>
                  <a:pt x="10" y="88"/>
                  <a:pt x="10" y="88"/>
                  <a:pt x="10" y="88"/>
                </a:cubicBezTo>
                <a:close/>
                <a:moveTo>
                  <a:pt x="33" y="88"/>
                </a:moveTo>
                <a:cubicBezTo>
                  <a:pt x="35" y="88"/>
                  <a:pt x="38" y="88"/>
                  <a:pt x="40" y="88"/>
                </a:cubicBezTo>
                <a:cubicBezTo>
                  <a:pt x="40" y="78"/>
                  <a:pt x="40" y="78"/>
                  <a:pt x="40" y="78"/>
                </a:cubicBezTo>
                <a:cubicBezTo>
                  <a:pt x="39" y="79"/>
                  <a:pt x="39" y="79"/>
                  <a:pt x="39" y="79"/>
                </a:cubicBezTo>
                <a:cubicBezTo>
                  <a:pt x="33" y="80"/>
                  <a:pt x="33" y="80"/>
                  <a:pt x="33" y="80"/>
                </a:cubicBezTo>
                <a:cubicBezTo>
                  <a:pt x="33" y="88"/>
                  <a:pt x="33" y="88"/>
                  <a:pt x="33" y="88"/>
                </a:cubicBezTo>
                <a:close/>
                <a:moveTo>
                  <a:pt x="45" y="88"/>
                </a:moveTo>
                <a:cubicBezTo>
                  <a:pt x="47" y="88"/>
                  <a:pt x="49" y="88"/>
                  <a:pt x="51" y="88"/>
                </a:cubicBezTo>
                <a:cubicBezTo>
                  <a:pt x="51" y="62"/>
                  <a:pt x="51" y="62"/>
                  <a:pt x="51" y="62"/>
                </a:cubicBezTo>
                <a:cubicBezTo>
                  <a:pt x="49" y="60"/>
                  <a:pt x="49" y="60"/>
                  <a:pt x="49" y="60"/>
                </a:cubicBezTo>
                <a:cubicBezTo>
                  <a:pt x="45" y="68"/>
                  <a:pt x="45" y="68"/>
                  <a:pt x="45" y="68"/>
                </a:cubicBezTo>
                <a:cubicBezTo>
                  <a:pt x="45" y="88"/>
                  <a:pt x="45" y="88"/>
                  <a:pt x="45" y="88"/>
                </a:cubicBezTo>
                <a:close/>
                <a:moveTo>
                  <a:pt x="56" y="88"/>
                </a:moveTo>
                <a:cubicBezTo>
                  <a:pt x="58" y="88"/>
                  <a:pt x="60" y="88"/>
                  <a:pt x="63" y="88"/>
                </a:cubicBezTo>
                <a:cubicBezTo>
                  <a:pt x="63" y="73"/>
                  <a:pt x="63" y="73"/>
                  <a:pt x="63" y="73"/>
                </a:cubicBezTo>
                <a:cubicBezTo>
                  <a:pt x="56" y="67"/>
                  <a:pt x="56" y="67"/>
                  <a:pt x="56" y="67"/>
                </a:cubicBezTo>
                <a:cubicBezTo>
                  <a:pt x="56" y="88"/>
                  <a:pt x="56" y="88"/>
                  <a:pt x="56" y="88"/>
                </a:cubicBezTo>
                <a:close/>
                <a:moveTo>
                  <a:pt x="68" y="88"/>
                </a:moveTo>
                <a:cubicBezTo>
                  <a:pt x="70" y="88"/>
                  <a:pt x="72" y="88"/>
                  <a:pt x="74" y="88"/>
                </a:cubicBezTo>
                <a:cubicBezTo>
                  <a:pt x="74" y="72"/>
                  <a:pt x="74" y="72"/>
                  <a:pt x="74" y="72"/>
                </a:cubicBezTo>
                <a:cubicBezTo>
                  <a:pt x="68" y="75"/>
                  <a:pt x="68" y="75"/>
                  <a:pt x="68" y="75"/>
                </a:cubicBezTo>
                <a:lnTo>
                  <a:pt x="68" y="88"/>
                </a:lnTo>
                <a:close/>
              </a:path>
            </a:pathLst>
          </a:custGeom>
          <a:solidFill>
            <a:schemeClr val="bg1"/>
          </a:solidFill>
          <a:ln>
            <a:noFill/>
          </a:ln>
        </p:spPr>
        <p:txBody>
          <a:bodyPr/>
          <a:p>
            <a:pPr defTabSz="685165"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pic>
        <p:nvPicPr>
          <p:cNvPr id="81" name="图片 81" descr="电脑屏幕的照片上有字&#10;&#10;低可信度描述已自动生成"/>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506095" y="2984500"/>
            <a:ext cx="3772535" cy="1871345"/>
          </a:xfrm>
          <a:prstGeom prst="rect">
            <a:avLst/>
          </a:prstGeom>
          <a:noFill/>
          <a:ln>
            <a:noFill/>
          </a:ln>
        </p:spPr>
      </p:pic>
      <p:pic>
        <p:nvPicPr>
          <p:cNvPr id="82" name="图片 82" descr="图形用户界面&#10;&#10;描述已自动生成"/>
          <p:cNvPicPr>
            <a:picLocks noChangeAspect="1" noChangeArrowheads="1"/>
          </p:cNvPicPr>
          <p:nvPr>
            <p:custDataLst>
              <p:tags r:id="rId3"/>
            </p:custDataLst>
          </p:nvPr>
        </p:nvPicPr>
        <p:blipFill>
          <a:blip r:embed="rId4" cstate="print">
            <a:extLst>
              <a:ext uri="{28A0092B-C50C-407E-A947-70E740481C1C}">
                <a14:useLocalDpi xmlns:a14="http://schemas.microsoft.com/office/drawing/2010/main" val="0"/>
              </a:ext>
            </a:extLst>
          </a:blip>
          <a:srcRect/>
          <a:stretch>
            <a:fillRect/>
          </a:stretch>
        </p:blipFill>
        <p:spPr>
          <a:xfrm>
            <a:off x="4620895" y="2984500"/>
            <a:ext cx="3879215" cy="1871345"/>
          </a:xfrm>
          <a:prstGeom prst="rect">
            <a:avLst/>
          </a:prstGeom>
          <a:noFill/>
          <a:ln>
            <a:noFill/>
          </a:ln>
        </p:spPr>
      </p:pic>
      <p:pic>
        <p:nvPicPr>
          <p:cNvPr id="69" name="图片 69" descr="图形用户界面, 应用程序&#10;&#10;描述已自动生成"/>
          <p:cNvPicPr>
            <a:picLocks noChangeAspect="1" noChangeArrowheads="1"/>
          </p:cNvPicPr>
          <p:nvPr>
            <p:custDataLst>
              <p:tags r:id="rId5"/>
            </p:custDataLst>
          </p:nvPr>
        </p:nvPicPr>
        <p:blipFill>
          <a:blip r:embed="rId6" cstate="print">
            <a:extLst>
              <a:ext uri="{28A0092B-C50C-407E-A947-70E740481C1C}">
                <a14:useLocalDpi xmlns:a14="http://schemas.microsoft.com/office/drawing/2010/main" val="0"/>
              </a:ext>
            </a:extLst>
          </a:blip>
          <a:srcRect/>
          <a:stretch>
            <a:fillRect/>
          </a:stretch>
        </p:blipFill>
        <p:spPr>
          <a:xfrm>
            <a:off x="567055" y="749300"/>
            <a:ext cx="3712210" cy="1972945"/>
          </a:xfrm>
          <a:prstGeom prst="rect">
            <a:avLst/>
          </a:prstGeom>
          <a:noFill/>
          <a:ln>
            <a:noFill/>
          </a:ln>
        </p:spPr>
      </p:pic>
      <p:pic>
        <p:nvPicPr>
          <p:cNvPr id="70" name="图片 70" descr="图形用户界面, 应用程序&#10;&#10;描述已自动生成"/>
          <p:cNvPicPr>
            <a:picLocks noChangeAspect="1" noChangeArrowheads="1"/>
          </p:cNvPicPr>
          <p:nvPr>
            <p:custDataLst>
              <p:tags r:id="rId7"/>
            </p:custDataLst>
          </p:nvPr>
        </p:nvPicPr>
        <p:blipFill>
          <a:blip r:embed="rId8" cstate="print">
            <a:extLst>
              <a:ext uri="{28A0092B-C50C-407E-A947-70E740481C1C}">
                <a14:useLocalDpi xmlns:a14="http://schemas.microsoft.com/office/drawing/2010/main" val="0"/>
              </a:ext>
            </a:extLst>
          </a:blip>
          <a:srcRect/>
          <a:stretch>
            <a:fillRect/>
          </a:stretch>
        </p:blipFill>
        <p:spPr>
          <a:xfrm>
            <a:off x="4621530" y="749300"/>
            <a:ext cx="3924935" cy="1996440"/>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0" name="Title 13"/>
          <p:cNvSpPr txBox="1"/>
          <p:nvPr/>
        </p:nvSpPr>
        <p:spPr bwMode="auto">
          <a:xfrm>
            <a:off x="207963" y="39052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4.</a:t>
            </a:r>
            <a:r>
              <a:rPr lang="zh-CN" altLang="en-US" sz="2000">
                <a:solidFill>
                  <a:schemeClr val="bg1"/>
                </a:solidFill>
              </a:rPr>
              <a:t>平台展示</a:t>
            </a:r>
            <a:endParaRPr lang="zh-CN" altLang="en-US" sz="2000">
              <a:solidFill>
                <a:schemeClr val="bg1"/>
              </a:solidFill>
            </a:endParaRPr>
          </a:p>
        </p:txBody>
      </p:sp>
      <p:sp>
        <p:nvSpPr>
          <p:cNvPr id="407" name="Freeform 15"/>
          <p:cNvSpPr>
            <a:spLocks noEditPoints="1" noChangeArrowheads="1"/>
          </p:cNvSpPr>
          <p:nvPr/>
        </p:nvSpPr>
        <p:spPr bwMode="auto">
          <a:xfrm>
            <a:off x="1604010" y="253365"/>
            <a:ext cx="568325" cy="445135"/>
          </a:xfrm>
          <a:custGeom>
            <a:avLst/>
            <a:gdLst>
              <a:gd name="T0" fmla="*/ 86 w 108"/>
              <a:gd name="T1" fmla="*/ 88 h 88"/>
              <a:gd name="T2" fmla="*/ 83 w 108"/>
              <a:gd name="T3" fmla="*/ 44 h 88"/>
              <a:gd name="T4" fmla="*/ 79 w 108"/>
              <a:gd name="T5" fmla="*/ 70 h 88"/>
              <a:gd name="T6" fmla="*/ 108 w 108"/>
              <a:gd name="T7" fmla="*/ 0 h 88"/>
              <a:gd name="T8" fmla="*/ 91 w 108"/>
              <a:gd name="T9" fmla="*/ 33 h 88"/>
              <a:gd name="T10" fmla="*/ 80 w 108"/>
              <a:gd name="T11" fmla="*/ 24 h 88"/>
              <a:gd name="T12" fmla="*/ 67 w 108"/>
              <a:gd name="T13" fmla="*/ 67 h 88"/>
              <a:gd name="T14" fmla="*/ 36 w 108"/>
              <a:gd name="T15" fmla="*/ 72 h 88"/>
              <a:gd name="T16" fmla="*/ 19 w 108"/>
              <a:gd name="T17" fmla="*/ 62 h 88"/>
              <a:gd name="T18" fmla="*/ 0 w 108"/>
              <a:gd name="T19" fmla="*/ 55 h 88"/>
              <a:gd name="T20" fmla="*/ 24 w 108"/>
              <a:gd name="T21" fmla="*/ 48 h 88"/>
              <a:gd name="T22" fmla="*/ 30 w 108"/>
              <a:gd name="T23" fmla="*/ 57 h 88"/>
              <a:gd name="T24" fmla="*/ 43 w 108"/>
              <a:gd name="T25" fmla="*/ 29 h 88"/>
              <a:gd name="T26" fmla="*/ 65 w 108"/>
              <a:gd name="T27" fmla="*/ 50 h 88"/>
              <a:gd name="T28" fmla="*/ 68 w 108"/>
              <a:gd name="T29" fmla="*/ 18 h 88"/>
              <a:gd name="T30" fmla="*/ 77 w 108"/>
              <a:gd name="T31" fmla="*/ 11 h 88"/>
              <a:gd name="T32" fmla="*/ 90 w 108"/>
              <a:gd name="T33" fmla="*/ 0 h 88"/>
              <a:gd name="T34" fmla="*/ 22 w 108"/>
              <a:gd name="T35" fmla="*/ 88 h 88"/>
              <a:gd name="T36" fmla="*/ 28 w 108"/>
              <a:gd name="T37" fmla="*/ 80 h 88"/>
              <a:gd name="T38" fmla="*/ 22 w 108"/>
              <a:gd name="T39" fmla="*/ 78 h 88"/>
              <a:gd name="T40" fmla="*/ 10 w 108"/>
              <a:gd name="T41" fmla="*/ 88 h 88"/>
              <a:gd name="T42" fmla="*/ 17 w 108"/>
              <a:gd name="T43" fmla="*/ 71 h 88"/>
              <a:gd name="T44" fmla="*/ 10 w 108"/>
              <a:gd name="T45" fmla="*/ 72 h 88"/>
              <a:gd name="T46" fmla="*/ 33 w 108"/>
              <a:gd name="T47" fmla="*/ 88 h 88"/>
              <a:gd name="T48" fmla="*/ 40 w 108"/>
              <a:gd name="T49" fmla="*/ 78 h 88"/>
              <a:gd name="T50" fmla="*/ 33 w 108"/>
              <a:gd name="T51" fmla="*/ 80 h 88"/>
              <a:gd name="T52" fmla="*/ 45 w 108"/>
              <a:gd name="T53" fmla="*/ 88 h 88"/>
              <a:gd name="T54" fmla="*/ 51 w 108"/>
              <a:gd name="T55" fmla="*/ 62 h 88"/>
              <a:gd name="T56" fmla="*/ 45 w 108"/>
              <a:gd name="T57" fmla="*/ 68 h 88"/>
              <a:gd name="T58" fmla="*/ 56 w 108"/>
              <a:gd name="T59" fmla="*/ 88 h 88"/>
              <a:gd name="T60" fmla="*/ 63 w 108"/>
              <a:gd name="T61" fmla="*/ 73 h 88"/>
              <a:gd name="T62" fmla="*/ 56 w 108"/>
              <a:gd name="T63" fmla="*/ 88 h 88"/>
              <a:gd name="T64" fmla="*/ 74 w 108"/>
              <a:gd name="T65" fmla="*/ 88 h 88"/>
              <a:gd name="T66" fmla="*/ 68 w 108"/>
              <a:gd name="T67" fmla="*/ 75 h 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8"/>
              <a:gd name="T103" fmla="*/ 0 h 88"/>
              <a:gd name="T104" fmla="*/ 108 w 108"/>
              <a:gd name="T105" fmla="*/ 88 h 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8" h="88">
                <a:moveTo>
                  <a:pt x="79" y="88"/>
                </a:moveTo>
                <a:cubicBezTo>
                  <a:pt x="86" y="88"/>
                  <a:pt x="86" y="88"/>
                  <a:pt x="86" y="88"/>
                </a:cubicBezTo>
                <a:cubicBezTo>
                  <a:pt x="86" y="43"/>
                  <a:pt x="86" y="43"/>
                  <a:pt x="86" y="43"/>
                </a:cubicBezTo>
                <a:cubicBezTo>
                  <a:pt x="83" y="44"/>
                  <a:pt x="83" y="44"/>
                  <a:pt x="83" y="44"/>
                </a:cubicBezTo>
                <a:cubicBezTo>
                  <a:pt x="82" y="69"/>
                  <a:pt x="82" y="69"/>
                  <a:pt x="82" y="69"/>
                </a:cubicBezTo>
                <a:cubicBezTo>
                  <a:pt x="79" y="70"/>
                  <a:pt x="79" y="70"/>
                  <a:pt x="79" y="70"/>
                </a:cubicBezTo>
                <a:cubicBezTo>
                  <a:pt x="79" y="88"/>
                  <a:pt x="79" y="88"/>
                  <a:pt x="79" y="88"/>
                </a:cubicBezTo>
                <a:close/>
                <a:moveTo>
                  <a:pt x="108" y="0"/>
                </a:moveTo>
                <a:cubicBezTo>
                  <a:pt x="100" y="16"/>
                  <a:pt x="100" y="16"/>
                  <a:pt x="100" y="16"/>
                </a:cubicBezTo>
                <a:cubicBezTo>
                  <a:pt x="91" y="33"/>
                  <a:pt x="91" y="33"/>
                  <a:pt x="91" y="33"/>
                </a:cubicBezTo>
                <a:cubicBezTo>
                  <a:pt x="84" y="22"/>
                  <a:pt x="84" y="22"/>
                  <a:pt x="84" y="22"/>
                </a:cubicBezTo>
                <a:cubicBezTo>
                  <a:pt x="80" y="24"/>
                  <a:pt x="80" y="24"/>
                  <a:pt x="80" y="24"/>
                </a:cubicBezTo>
                <a:cubicBezTo>
                  <a:pt x="77" y="63"/>
                  <a:pt x="77" y="63"/>
                  <a:pt x="77" y="63"/>
                </a:cubicBezTo>
                <a:cubicBezTo>
                  <a:pt x="67" y="67"/>
                  <a:pt x="67" y="67"/>
                  <a:pt x="67" y="67"/>
                </a:cubicBezTo>
                <a:cubicBezTo>
                  <a:pt x="47" y="49"/>
                  <a:pt x="47" y="49"/>
                  <a:pt x="47" y="49"/>
                </a:cubicBezTo>
                <a:cubicBezTo>
                  <a:pt x="36" y="72"/>
                  <a:pt x="36" y="72"/>
                  <a:pt x="36" y="72"/>
                </a:cubicBezTo>
                <a:cubicBezTo>
                  <a:pt x="25" y="73"/>
                  <a:pt x="25" y="73"/>
                  <a:pt x="25" y="73"/>
                </a:cubicBezTo>
                <a:cubicBezTo>
                  <a:pt x="19" y="62"/>
                  <a:pt x="19" y="62"/>
                  <a:pt x="19" y="62"/>
                </a:cubicBezTo>
                <a:cubicBezTo>
                  <a:pt x="3" y="67"/>
                  <a:pt x="3" y="67"/>
                  <a:pt x="3" y="67"/>
                </a:cubicBezTo>
                <a:cubicBezTo>
                  <a:pt x="0" y="55"/>
                  <a:pt x="0" y="55"/>
                  <a:pt x="0" y="55"/>
                </a:cubicBezTo>
                <a:cubicBezTo>
                  <a:pt x="20" y="49"/>
                  <a:pt x="20" y="49"/>
                  <a:pt x="20" y="49"/>
                </a:cubicBezTo>
                <a:cubicBezTo>
                  <a:pt x="24" y="48"/>
                  <a:pt x="24" y="48"/>
                  <a:pt x="24" y="48"/>
                </a:cubicBezTo>
                <a:cubicBezTo>
                  <a:pt x="27" y="52"/>
                  <a:pt x="27" y="52"/>
                  <a:pt x="27" y="52"/>
                </a:cubicBezTo>
                <a:cubicBezTo>
                  <a:pt x="30" y="57"/>
                  <a:pt x="30" y="57"/>
                  <a:pt x="30" y="57"/>
                </a:cubicBezTo>
                <a:cubicBezTo>
                  <a:pt x="39" y="36"/>
                  <a:pt x="39" y="36"/>
                  <a:pt x="39" y="36"/>
                </a:cubicBezTo>
                <a:cubicBezTo>
                  <a:pt x="43" y="29"/>
                  <a:pt x="43" y="29"/>
                  <a:pt x="43" y="29"/>
                </a:cubicBezTo>
                <a:cubicBezTo>
                  <a:pt x="49" y="35"/>
                  <a:pt x="49" y="35"/>
                  <a:pt x="49" y="35"/>
                </a:cubicBezTo>
                <a:cubicBezTo>
                  <a:pt x="65" y="50"/>
                  <a:pt x="65" y="50"/>
                  <a:pt x="65" y="50"/>
                </a:cubicBezTo>
                <a:cubicBezTo>
                  <a:pt x="67" y="21"/>
                  <a:pt x="67" y="21"/>
                  <a:pt x="67" y="21"/>
                </a:cubicBezTo>
                <a:cubicBezTo>
                  <a:pt x="68" y="18"/>
                  <a:pt x="68" y="18"/>
                  <a:pt x="68" y="18"/>
                </a:cubicBezTo>
                <a:cubicBezTo>
                  <a:pt x="70" y="16"/>
                  <a:pt x="70" y="16"/>
                  <a:pt x="70" y="16"/>
                </a:cubicBezTo>
                <a:cubicBezTo>
                  <a:pt x="77" y="11"/>
                  <a:pt x="77" y="11"/>
                  <a:pt x="77" y="11"/>
                </a:cubicBezTo>
                <a:cubicBezTo>
                  <a:pt x="71" y="1"/>
                  <a:pt x="71" y="1"/>
                  <a:pt x="71" y="1"/>
                </a:cubicBezTo>
                <a:cubicBezTo>
                  <a:pt x="90" y="0"/>
                  <a:pt x="90" y="0"/>
                  <a:pt x="90" y="0"/>
                </a:cubicBezTo>
                <a:cubicBezTo>
                  <a:pt x="108" y="0"/>
                  <a:pt x="108" y="0"/>
                  <a:pt x="108" y="0"/>
                </a:cubicBezTo>
                <a:close/>
                <a:moveTo>
                  <a:pt x="22" y="88"/>
                </a:moveTo>
                <a:cubicBezTo>
                  <a:pt x="24" y="88"/>
                  <a:pt x="26" y="88"/>
                  <a:pt x="28" y="88"/>
                </a:cubicBezTo>
                <a:cubicBezTo>
                  <a:pt x="28" y="80"/>
                  <a:pt x="28" y="80"/>
                  <a:pt x="28" y="80"/>
                </a:cubicBezTo>
                <a:cubicBezTo>
                  <a:pt x="23" y="80"/>
                  <a:pt x="23" y="80"/>
                  <a:pt x="23" y="80"/>
                </a:cubicBezTo>
                <a:cubicBezTo>
                  <a:pt x="22" y="78"/>
                  <a:pt x="22" y="78"/>
                  <a:pt x="22" y="78"/>
                </a:cubicBezTo>
                <a:cubicBezTo>
                  <a:pt x="22" y="88"/>
                  <a:pt x="22" y="88"/>
                  <a:pt x="22" y="88"/>
                </a:cubicBezTo>
                <a:close/>
                <a:moveTo>
                  <a:pt x="10" y="88"/>
                </a:moveTo>
                <a:cubicBezTo>
                  <a:pt x="17" y="88"/>
                  <a:pt x="17" y="88"/>
                  <a:pt x="17" y="88"/>
                </a:cubicBezTo>
                <a:cubicBezTo>
                  <a:pt x="17" y="71"/>
                  <a:pt x="17" y="71"/>
                  <a:pt x="17" y="71"/>
                </a:cubicBezTo>
                <a:cubicBezTo>
                  <a:pt x="17" y="70"/>
                  <a:pt x="17" y="70"/>
                  <a:pt x="17" y="70"/>
                </a:cubicBezTo>
                <a:cubicBezTo>
                  <a:pt x="10" y="72"/>
                  <a:pt x="10" y="72"/>
                  <a:pt x="10" y="72"/>
                </a:cubicBezTo>
                <a:cubicBezTo>
                  <a:pt x="10" y="88"/>
                  <a:pt x="10" y="88"/>
                  <a:pt x="10" y="88"/>
                </a:cubicBezTo>
                <a:close/>
                <a:moveTo>
                  <a:pt x="33" y="88"/>
                </a:moveTo>
                <a:cubicBezTo>
                  <a:pt x="35" y="88"/>
                  <a:pt x="38" y="88"/>
                  <a:pt x="40" y="88"/>
                </a:cubicBezTo>
                <a:cubicBezTo>
                  <a:pt x="40" y="78"/>
                  <a:pt x="40" y="78"/>
                  <a:pt x="40" y="78"/>
                </a:cubicBezTo>
                <a:cubicBezTo>
                  <a:pt x="39" y="79"/>
                  <a:pt x="39" y="79"/>
                  <a:pt x="39" y="79"/>
                </a:cubicBezTo>
                <a:cubicBezTo>
                  <a:pt x="33" y="80"/>
                  <a:pt x="33" y="80"/>
                  <a:pt x="33" y="80"/>
                </a:cubicBezTo>
                <a:cubicBezTo>
                  <a:pt x="33" y="88"/>
                  <a:pt x="33" y="88"/>
                  <a:pt x="33" y="88"/>
                </a:cubicBezTo>
                <a:close/>
                <a:moveTo>
                  <a:pt x="45" y="88"/>
                </a:moveTo>
                <a:cubicBezTo>
                  <a:pt x="47" y="88"/>
                  <a:pt x="49" y="88"/>
                  <a:pt x="51" y="88"/>
                </a:cubicBezTo>
                <a:cubicBezTo>
                  <a:pt x="51" y="62"/>
                  <a:pt x="51" y="62"/>
                  <a:pt x="51" y="62"/>
                </a:cubicBezTo>
                <a:cubicBezTo>
                  <a:pt x="49" y="60"/>
                  <a:pt x="49" y="60"/>
                  <a:pt x="49" y="60"/>
                </a:cubicBezTo>
                <a:cubicBezTo>
                  <a:pt x="45" y="68"/>
                  <a:pt x="45" y="68"/>
                  <a:pt x="45" y="68"/>
                </a:cubicBezTo>
                <a:cubicBezTo>
                  <a:pt x="45" y="88"/>
                  <a:pt x="45" y="88"/>
                  <a:pt x="45" y="88"/>
                </a:cubicBezTo>
                <a:close/>
                <a:moveTo>
                  <a:pt x="56" y="88"/>
                </a:moveTo>
                <a:cubicBezTo>
                  <a:pt x="58" y="88"/>
                  <a:pt x="60" y="88"/>
                  <a:pt x="63" y="88"/>
                </a:cubicBezTo>
                <a:cubicBezTo>
                  <a:pt x="63" y="73"/>
                  <a:pt x="63" y="73"/>
                  <a:pt x="63" y="73"/>
                </a:cubicBezTo>
                <a:cubicBezTo>
                  <a:pt x="56" y="67"/>
                  <a:pt x="56" y="67"/>
                  <a:pt x="56" y="67"/>
                </a:cubicBezTo>
                <a:cubicBezTo>
                  <a:pt x="56" y="88"/>
                  <a:pt x="56" y="88"/>
                  <a:pt x="56" y="88"/>
                </a:cubicBezTo>
                <a:close/>
                <a:moveTo>
                  <a:pt x="68" y="88"/>
                </a:moveTo>
                <a:cubicBezTo>
                  <a:pt x="70" y="88"/>
                  <a:pt x="72" y="88"/>
                  <a:pt x="74" y="88"/>
                </a:cubicBezTo>
                <a:cubicBezTo>
                  <a:pt x="74" y="72"/>
                  <a:pt x="74" y="72"/>
                  <a:pt x="74" y="72"/>
                </a:cubicBezTo>
                <a:cubicBezTo>
                  <a:pt x="68" y="75"/>
                  <a:pt x="68" y="75"/>
                  <a:pt x="68" y="75"/>
                </a:cubicBezTo>
                <a:lnTo>
                  <a:pt x="68" y="88"/>
                </a:lnTo>
                <a:close/>
              </a:path>
            </a:pathLst>
          </a:custGeom>
          <a:solidFill>
            <a:schemeClr val="bg1"/>
          </a:solidFill>
          <a:ln>
            <a:noFill/>
          </a:ln>
        </p:spPr>
        <p:txBody>
          <a:bodyPr/>
          <a:p>
            <a:pPr defTabSz="685165"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pic>
        <p:nvPicPr>
          <p:cNvPr id="2" name="图片 81" descr="D:\git\git-up\-Graduate-Designing-\images\frontUserCart.giffrontUserCart"/>
          <p:cNvPicPr>
            <a:picLocks noChangeAspect="1" noChangeArrowheads="1"/>
          </p:cNvPicPr>
          <p:nvPr/>
        </p:nvPicPr>
        <p:blipFill>
          <a:blip r:embed="rId1"/>
          <a:srcRect/>
          <a:stretch>
            <a:fillRect/>
          </a:stretch>
        </p:blipFill>
        <p:spPr>
          <a:xfrm>
            <a:off x="484505" y="808990"/>
            <a:ext cx="3748405" cy="1824990"/>
          </a:xfrm>
          <a:prstGeom prst="rect">
            <a:avLst/>
          </a:prstGeom>
          <a:noFill/>
          <a:ln>
            <a:noFill/>
          </a:ln>
        </p:spPr>
      </p:pic>
      <p:pic>
        <p:nvPicPr>
          <p:cNvPr id="3" name="图片 82" descr="D:\git\git-up\-Graduate-Designing-\images\fontOrder.jpgfontOrder"/>
          <p:cNvPicPr>
            <a:picLocks noChangeAspect="1" noChangeArrowheads="1"/>
          </p:cNvPicPr>
          <p:nvPr/>
        </p:nvPicPr>
        <p:blipFill>
          <a:blip r:embed="rId2"/>
          <a:srcRect/>
          <a:stretch>
            <a:fillRect/>
          </a:stretch>
        </p:blipFill>
        <p:spPr>
          <a:xfrm>
            <a:off x="4489450" y="808990"/>
            <a:ext cx="3935730" cy="1824355"/>
          </a:xfrm>
          <a:prstGeom prst="rect">
            <a:avLst/>
          </a:prstGeom>
          <a:noFill/>
          <a:ln>
            <a:noFill/>
          </a:ln>
        </p:spPr>
      </p:pic>
      <p:pic>
        <p:nvPicPr>
          <p:cNvPr id="4" name="图片 69" descr="D:\git\git-up\-Graduate-Designing-\images\adminLogin.jpgadminLogin"/>
          <p:cNvPicPr>
            <a:picLocks noChangeAspect="1" noChangeArrowheads="1"/>
          </p:cNvPicPr>
          <p:nvPr/>
        </p:nvPicPr>
        <p:blipFill>
          <a:blip r:embed="rId3"/>
          <a:srcRect/>
          <a:stretch>
            <a:fillRect/>
          </a:stretch>
        </p:blipFill>
        <p:spPr>
          <a:xfrm>
            <a:off x="484505" y="2903220"/>
            <a:ext cx="3767455" cy="1877060"/>
          </a:xfrm>
          <a:prstGeom prst="rect">
            <a:avLst/>
          </a:prstGeom>
          <a:noFill/>
          <a:ln>
            <a:noFill/>
          </a:ln>
        </p:spPr>
      </p:pic>
      <p:pic>
        <p:nvPicPr>
          <p:cNvPr id="5" name="图片 70" descr="D:\git\git-up\-Graduate-Designing-\images\backHome1.jpgbackHome1"/>
          <p:cNvPicPr>
            <a:picLocks noChangeAspect="1" noChangeArrowheads="1"/>
          </p:cNvPicPr>
          <p:nvPr/>
        </p:nvPicPr>
        <p:blipFill>
          <a:blip r:embed="rId4"/>
          <a:srcRect/>
          <a:stretch>
            <a:fillRect/>
          </a:stretch>
        </p:blipFill>
        <p:spPr>
          <a:xfrm>
            <a:off x="4655185" y="2902903"/>
            <a:ext cx="3769995" cy="1798320"/>
          </a:xfrm>
          <a:prstGeom prst="rect">
            <a:avLst/>
          </a:prstGeom>
          <a:noFill/>
          <a:ln>
            <a:noFill/>
          </a:ln>
        </p:spPr>
      </p:pic>
      <p:pic>
        <p:nvPicPr>
          <p:cNvPr id="6" name="图片 70" descr="D:\git\git-up\-Graduate-Designing-\images\backHome1.jpgbackHome1"/>
          <p:cNvPicPr>
            <a:picLocks noChangeAspect="1" noChangeArrowheads="1"/>
          </p:cNvPicPr>
          <p:nvPr/>
        </p:nvPicPr>
        <p:blipFill>
          <a:blip r:embed="rId5"/>
          <a:srcRect/>
          <a:stretch>
            <a:fillRect/>
          </a:stretch>
        </p:blipFill>
        <p:spPr>
          <a:xfrm>
            <a:off x="4490085" y="2909570"/>
            <a:ext cx="3935095" cy="1863090"/>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0" name="Title 13"/>
          <p:cNvSpPr txBox="1"/>
          <p:nvPr/>
        </p:nvSpPr>
        <p:spPr bwMode="auto">
          <a:xfrm>
            <a:off x="207963" y="39052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4.</a:t>
            </a:r>
            <a:r>
              <a:rPr lang="zh-CN" altLang="en-US" sz="2000">
                <a:solidFill>
                  <a:schemeClr val="bg1"/>
                </a:solidFill>
              </a:rPr>
              <a:t>平台展示</a:t>
            </a:r>
            <a:endParaRPr lang="zh-CN" altLang="en-US" sz="2000">
              <a:solidFill>
                <a:schemeClr val="bg1"/>
              </a:solidFill>
            </a:endParaRPr>
          </a:p>
        </p:txBody>
      </p:sp>
      <p:sp>
        <p:nvSpPr>
          <p:cNvPr id="407" name="Freeform 15"/>
          <p:cNvSpPr>
            <a:spLocks noEditPoints="1" noChangeArrowheads="1"/>
          </p:cNvSpPr>
          <p:nvPr/>
        </p:nvSpPr>
        <p:spPr bwMode="auto">
          <a:xfrm>
            <a:off x="1604010" y="253365"/>
            <a:ext cx="568325" cy="445135"/>
          </a:xfrm>
          <a:custGeom>
            <a:avLst/>
            <a:gdLst>
              <a:gd name="T0" fmla="*/ 86 w 108"/>
              <a:gd name="T1" fmla="*/ 88 h 88"/>
              <a:gd name="T2" fmla="*/ 83 w 108"/>
              <a:gd name="T3" fmla="*/ 44 h 88"/>
              <a:gd name="T4" fmla="*/ 79 w 108"/>
              <a:gd name="T5" fmla="*/ 70 h 88"/>
              <a:gd name="T6" fmla="*/ 108 w 108"/>
              <a:gd name="T7" fmla="*/ 0 h 88"/>
              <a:gd name="T8" fmla="*/ 91 w 108"/>
              <a:gd name="T9" fmla="*/ 33 h 88"/>
              <a:gd name="T10" fmla="*/ 80 w 108"/>
              <a:gd name="T11" fmla="*/ 24 h 88"/>
              <a:gd name="T12" fmla="*/ 67 w 108"/>
              <a:gd name="T13" fmla="*/ 67 h 88"/>
              <a:gd name="T14" fmla="*/ 36 w 108"/>
              <a:gd name="T15" fmla="*/ 72 h 88"/>
              <a:gd name="T16" fmla="*/ 19 w 108"/>
              <a:gd name="T17" fmla="*/ 62 h 88"/>
              <a:gd name="T18" fmla="*/ 0 w 108"/>
              <a:gd name="T19" fmla="*/ 55 h 88"/>
              <a:gd name="T20" fmla="*/ 24 w 108"/>
              <a:gd name="T21" fmla="*/ 48 h 88"/>
              <a:gd name="T22" fmla="*/ 30 w 108"/>
              <a:gd name="T23" fmla="*/ 57 h 88"/>
              <a:gd name="T24" fmla="*/ 43 w 108"/>
              <a:gd name="T25" fmla="*/ 29 h 88"/>
              <a:gd name="T26" fmla="*/ 65 w 108"/>
              <a:gd name="T27" fmla="*/ 50 h 88"/>
              <a:gd name="T28" fmla="*/ 68 w 108"/>
              <a:gd name="T29" fmla="*/ 18 h 88"/>
              <a:gd name="T30" fmla="*/ 77 w 108"/>
              <a:gd name="T31" fmla="*/ 11 h 88"/>
              <a:gd name="T32" fmla="*/ 90 w 108"/>
              <a:gd name="T33" fmla="*/ 0 h 88"/>
              <a:gd name="T34" fmla="*/ 22 w 108"/>
              <a:gd name="T35" fmla="*/ 88 h 88"/>
              <a:gd name="T36" fmla="*/ 28 w 108"/>
              <a:gd name="T37" fmla="*/ 80 h 88"/>
              <a:gd name="T38" fmla="*/ 22 w 108"/>
              <a:gd name="T39" fmla="*/ 78 h 88"/>
              <a:gd name="T40" fmla="*/ 10 w 108"/>
              <a:gd name="T41" fmla="*/ 88 h 88"/>
              <a:gd name="T42" fmla="*/ 17 w 108"/>
              <a:gd name="T43" fmla="*/ 71 h 88"/>
              <a:gd name="T44" fmla="*/ 10 w 108"/>
              <a:gd name="T45" fmla="*/ 72 h 88"/>
              <a:gd name="T46" fmla="*/ 33 w 108"/>
              <a:gd name="T47" fmla="*/ 88 h 88"/>
              <a:gd name="T48" fmla="*/ 40 w 108"/>
              <a:gd name="T49" fmla="*/ 78 h 88"/>
              <a:gd name="T50" fmla="*/ 33 w 108"/>
              <a:gd name="T51" fmla="*/ 80 h 88"/>
              <a:gd name="T52" fmla="*/ 45 w 108"/>
              <a:gd name="T53" fmla="*/ 88 h 88"/>
              <a:gd name="T54" fmla="*/ 51 w 108"/>
              <a:gd name="T55" fmla="*/ 62 h 88"/>
              <a:gd name="T56" fmla="*/ 45 w 108"/>
              <a:gd name="T57" fmla="*/ 68 h 88"/>
              <a:gd name="T58" fmla="*/ 56 w 108"/>
              <a:gd name="T59" fmla="*/ 88 h 88"/>
              <a:gd name="T60" fmla="*/ 63 w 108"/>
              <a:gd name="T61" fmla="*/ 73 h 88"/>
              <a:gd name="T62" fmla="*/ 56 w 108"/>
              <a:gd name="T63" fmla="*/ 88 h 88"/>
              <a:gd name="T64" fmla="*/ 74 w 108"/>
              <a:gd name="T65" fmla="*/ 88 h 88"/>
              <a:gd name="T66" fmla="*/ 68 w 108"/>
              <a:gd name="T67" fmla="*/ 75 h 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8"/>
              <a:gd name="T103" fmla="*/ 0 h 88"/>
              <a:gd name="T104" fmla="*/ 108 w 108"/>
              <a:gd name="T105" fmla="*/ 88 h 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8" h="88">
                <a:moveTo>
                  <a:pt x="79" y="88"/>
                </a:moveTo>
                <a:cubicBezTo>
                  <a:pt x="86" y="88"/>
                  <a:pt x="86" y="88"/>
                  <a:pt x="86" y="88"/>
                </a:cubicBezTo>
                <a:cubicBezTo>
                  <a:pt x="86" y="43"/>
                  <a:pt x="86" y="43"/>
                  <a:pt x="86" y="43"/>
                </a:cubicBezTo>
                <a:cubicBezTo>
                  <a:pt x="83" y="44"/>
                  <a:pt x="83" y="44"/>
                  <a:pt x="83" y="44"/>
                </a:cubicBezTo>
                <a:cubicBezTo>
                  <a:pt x="82" y="69"/>
                  <a:pt x="82" y="69"/>
                  <a:pt x="82" y="69"/>
                </a:cubicBezTo>
                <a:cubicBezTo>
                  <a:pt x="79" y="70"/>
                  <a:pt x="79" y="70"/>
                  <a:pt x="79" y="70"/>
                </a:cubicBezTo>
                <a:cubicBezTo>
                  <a:pt x="79" y="88"/>
                  <a:pt x="79" y="88"/>
                  <a:pt x="79" y="88"/>
                </a:cubicBezTo>
                <a:close/>
                <a:moveTo>
                  <a:pt x="108" y="0"/>
                </a:moveTo>
                <a:cubicBezTo>
                  <a:pt x="100" y="16"/>
                  <a:pt x="100" y="16"/>
                  <a:pt x="100" y="16"/>
                </a:cubicBezTo>
                <a:cubicBezTo>
                  <a:pt x="91" y="33"/>
                  <a:pt x="91" y="33"/>
                  <a:pt x="91" y="33"/>
                </a:cubicBezTo>
                <a:cubicBezTo>
                  <a:pt x="84" y="22"/>
                  <a:pt x="84" y="22"/>
                  <a:pt x="84" y="22"/>
                </a:cubicBezTo>
                <a:cubicBezTo>
                  <a:pt x="80" y="24"/>
                  <a:pt x="80" y="24"/>
                  <a:pt x="80" y="24"/>
                </a:cubicBezTo>
                <a:cubicBezTo>
                  <a:pt x="77" y="63"/>
                  <a:pt x="77" y="63"/>
                  <a:pt x="77" y="63"/>
                </a:cubicBezTo>
                <a:cubicBezTo>
                  <a:pt x="67" y="67"/>
                  <a:pt x="67" y="67"/>
                  <a:pt x="67" y="67"/>
                </a:cubicBezTo>
                <a:cubicBezTo>
                  <a:pt x="47" y="49"/>
                  <a:pt x="47" y="49"/>
                  <a:pt x="47" y="49"/>
                </a:cubicBezTo>
                <a:cubicBezTo>
                  <a:pt x="36" y="72"/>
                  <a:pt x="36" y="72"/>
                  <a:pt x="36" y="72"/>
                </a:cubicBezTo>
                <a:cubicBezTo>
                  <a:pt x="25" y="73"/>
                  <a:pt x="25" y="73"/>
                  <a:pt x="25" y="73"/>
                </a:cubicBezTo>
                <a:cubicBezTo>
                  <a:pt x="19" y="62"/>
                  <a:pt x="19" y="62"/>
                  <a:pt x="19" y="62"/>
                </a:cubicBezTo>
                <a:cubicBezTo>
                  <a:pt x="3" y="67"/>
                  <a:pt x="3" y="67"/>
                  <a:pt x="3" y="67"/>
                </a:cubicBezTo>
                <a:cubicBezTo>
                  <a:pt x="0" y="55"/>
                  <a:pt x="0" y="55"/>
                  <a:pt x="0" y="55"/>
                </a:cubicBezTo>
                <a:cubicBezTo>
                  <a:pt x="20" y="49"/>
                  <a:pt x="20" y="49"/>
                  <a:pt x="20" y="49"/>
                </a:cubicBezTo>
                <a:cubicBezTo>
                  <a:pt x="24" y="48"/>
                  <a:pt x="24" y="48"/>
                  <a:pt x="24" y="48"/>
                </a:cubicBezTo>
                <a:cubicBezTo>
                  <a:pt x="27" y="52"/>
                  <a:pt x="27" y="52"/>
                  <a:pt x="27" y="52"/>
                </a:cubicBezTo>
                <a:cubicBezTo>
                  <a:pt x="30" y="57"/>
                  <a:pt x="30" y="57"/>
                  <a:pt x="30" y="57"/>
                </a:cubicBezTo>
                <a:cubicBezTo>
                  <a:pt x="39" y="36"/>
                  <a:pt x="39" y="36"/>
                  <a:pt x="39" y="36"/>
                </a:cubicBezTo>
                <a:cubicBezTo>
                  <a:pt x="43" y="29"/>
                  <a:pt x="43" y="29"/>
                  <a:pt x="43" y="29"/>
                </a:cubicBezTo>
                <a:cubicBezTo>
                  <a:pt x="49" y="35"/>
                  <a:pt x="49" y="35"/>
                  <a:pt x="49" y="35"/>
                </a:cubicBezTo>
                <a:cubicBezTo>
                  <a:pt x="65" y="50"/>
                  <a:pt x="65" y="50"/>
                  <a:pt x="65" y="50"/>
                </a:cubicBezTo>
                <a:cubicBezTo>
                  <a:pt x="67" y="21"/>
                  <a:pt x="67" y="21"/>
                  <a:pt x="67" y="21"/>
                </a:cubicBezTo>
                <a:cubicBezTo>
                  <a:pt x="68" y="18"/>
                  <a:pt x="68" y="18"/>
                  <a:pt x="68" y="18"/>
                </a:cubicBezTo>
                <a:cubicBezTo>
                  <a:pt x="70" y="16"/>
                  <a:pt x="70" y="16"/>
                  <a:pt x="70" y="16"/>
                </a:cubicBezTo>
                <a:cubicBezTo>
                  <a:pt x="77" y="11"/>
                  <a:pt x="77" y="11"/>
                  <a:pt x="77" y="11"/>
                </a:cubicBezTo>
                <a:cubicBezTo>
                  <a:pt x="71" y="1"/>
                  <a:pt x="71" y="1"/>
                  <a:pt x="71" y="1"/>
                </a:cubicBezTo>
                <a:cubicBezTo>
                  <a:pt x="90" y="0"/>
                  <a:pt x="90" y="0"/>
                  <a:pt x="90" y="0"/>
                </a:cubicBezTo>
                <a:cubicBezTo>
                  <a:pt x="108" y="0"/>
                  <a:pt x="108" y="0"/>
                  <a:pt x="108" y="0"/>
                </a:cubicBezTo>
                <a:close/>
                <a:moveTo>
                  <a:pt x="22" y="88"/>
                </a:moveTo>
                <a:cubicBezTo>
                  <a:pt x="24" y="88"/>
                  <a:pt x="26" y="88"/>
                  <a:pt x="28" y="88"/>
                </a:cubicBezTo>
                <a:cubicBezTo>
                  <a:pt x="28" y="80"/>
                  <a:pt x="28" y="80"/>
                  <a:pt x="28" y="80"/>
                </a:cubicBezTo>
                <a:cubicBezTo>
                  <a:pt x="23" y="80"/>
                  <a:pt x="23" y="80"/>
                  <a:pt x="23" y="80"/>
                </a:cubicBezTo>
                <a:cubicBezTo>
                  <a:pt x="22" y="78"/>
                  <a:pt x="22" y="78"/>
                  <a:pt x="22" y="78"/>
                </a:cubicBezTo>
                <a:cubicBezTo>
                  <a:pt x="22" y="88"/>
                  <a:pt x="22" y="88"/>
                  <a:pt x="22" y="88"/>
                </a:cubicBezTo>
                <a:close/>
                <a:moveTo>
                  <a:pt x="10" y="88"/>
                </a:moveTo>
                <a:cubicBezTo>
                  <a:pt x="17" y="88"/>
                  <a:pt x="17" y="88"/>
                  <a:pt x="17" y="88"/>
                </a:cubicBezTo>
                <a:cubicBezTo>
                  <a:pt x="17" y="71"/>
                  <a:pt x="17" y="71"/>
                  <a:pt x="17" y="71"/>
                </a:cubicBezTo>
                <a:cubicBezTo>
                  <a:pt x="17" y="70"/>
                  <a:pt x="17" y="70"/>
                  <a:pt x="17" y="70"/>
                </a:cubicBezTo>
                <a:cubicBezTo>
                  <a:pt x="10" y="72"/>
                  <a:pt x="10" y="72"/>
                  <a:pt x="10" y="72"/>
                </a:cubicBezTo>
                <a:cubicBezTo>
                  <a:pt x="10" y="88"/>
                  <a:pt x="10" y="88"/>
                  <a:pt x="10" y="88"/>
                </a:cubicBezTo>
                <a:close/>
                <a:moveTo>
                  <a:pt x="33" y="88"/>
                </a:moveTo>
                <a:cubicBezTo>
                  <a:pt x="35" y="88"/>
                  <a:pt x="38" y="88"/>
                  <a:pt x="40" y="88"/>
                </a:cubicBezTo>
                <a:cubicBezTo>
                  <a:pt x="40" y="78"/>
                  <a:pt x="40" y="78"/>
                  <a:pt x="40" y="78"/>
                </a:cubicBezTo>
                <a:cubicBezTo>
                  <a:pt x="39" y="79"/>
                  <a:pt x="39" y="79"/>
                  <a:pt x="39" y="79"/>
                </a:cubicBezTo>
                <a:cubicBezTo>
                  <a:pt x="33" y="80"/>
                  <a:pt x="33" y="80"/>
                  <a:pt x="33" y="80"/>
                </a:cubicBezTo>
                <a:cubicBezTo>
                  <a:pt x="33" y="88"/>
                  <a:pt x="33" y="88"/>
                  <a:pt x="33" y="88"/>
                </a:cubicBezTo>
                <a:close/>
                <a:moveTo>
                  <a:pt x="45" y="88"/>
                </a:moveTo>
                <a:cubicBezTo>
                  <a:pt x="47" y="88"/>
                  <a:pt x="49" y="88"/>
                  <a:pt x="51" y="88"/>
                </a:cubicBezTo>
                <a:cubicBezTo>
                  <a:pt x="51" y="62"/>
                  <a:pt x="51" y="62"/>
                  <a:pt x="51" y="62"/>
                </a:cubicBezTo>
                <a:cubicBezTo>
                  <a:pt x="49" y="60"/>
                  <a:pt x="49" y="60"/>
                  <a:pt x="49" y="60"/>
                </a:cubicBezTo>
                <a:cubicBezTo>
                  <a:pt x="45" y="68"/>
                  <a:pt x="45" y="68"/>
                  <a:pt x="45" y="68"/>
                </a:cubicBezTo>
                <a:cubicBezTo>
                  <a:pt x="45" y="88"/>
                  <a:pt x="45" y="88"/>
                  <a:pt x="45" y="88"/>
                </a:cubicBezTo>
                <a:close/>
                <a:moveTo>
                  <a:pt x="56" y="88"/>
                </a:moveTo>
                <a:cubicBezTo>
                  <a:pt x="58" y="88"/>
                  <a:pt x="60" y="88"/>
                  <a:pt x="63" y="88"/>
                </a:cubicBezTo>
                <a:cubicBezTo>
                  <a:pt x="63" y="73"/>
                  <a:pt x="63" y="73"/>
                  <a:pt x="63" y="73"/>
                </a:cubicBezTo>
                <a:cubicBezTo>
                  <a:pt x="56" y="67"/>
                  <a:pt x="56" y="67"/>
                  <a:pt x="56" y="67"/>
                </a:cubicBezTo>
                <a:cubicBezTo>
                  <a:pt x="56" y="88"/>
                  <a:pt x="56" y="88"/>
                  <a:pt x="56" y="88"/>
                </a:cubicBezTo>
                <a:close/>
                <a:moveTo>
                  <a:pt x="68" y="88"/>
                </a:moveTo>
                <a:cubicBezTo>
                  <a:pt x="70" y="88"/>
                  <a:pt x="72" y="88"/>
                  <a:pt x="74" y="88"/>
                </a:cubicBezTo>
                <a:cubicBezTo>
                  <a:pt x="74" y="72"/>
                  <a:pt x="74" y="72"/>
                  <a:pt x="74" y="72"/>
                </a:cubicBezTo>
                <a:cubicBezTo>
                  <a:pt x="68" y="75"/>
                  <a:pt x="68" y="75"/>
                  <a:pt x="68" y="75"/>
                </a:cubicBezTo>
                <a:lnTo>
                  <a:pt x="68" y="88"/>
                </a:lnTo>
                <a:close/>
              </a:path>
            </a:pathLst>
          </a:custGeom>
          <a:solidFill>
            <a:schemeClr val="bg1"/>
          </a:solidFill>
          <a:ln>
            <a:noFill/>
          </a:ln>
        </p:spPr>
        <p:txBody>
          <a:bodyPr/>
          <a:p>
            <a:pPr defTabSz="685165"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pic>
        <p:nvPicPr>
          <p:cNvPr id="81" name="图片 81" descr="D:\git\git-up\-Graduate-Designing-\images\backUserList.jpgbackUserList"/>
          <p:cNvPicPr>
            <a:picLocks noChangeAspect="1" noChangeArrowheads="1"/>
          </p:cNvPicPr>
          <p:nvPr/>
        </p:nvPicPr>
        <p:blipFill>
          <a:blip r:embed="rId1"/>
          <a:srcRect/>
          <a:stretch>
            <a:fillRect/>
          </a:stretch>
        </p:blipFill>
        <p:spPr>
          <a:xfrm>
            <a:off x="409575" y="833755"/>
            <a:ext cx="3822065" cy="1809750"/>
          </a:xfrm>
          <a:prstGeom prst="rect">
            <a:avLst/>
          </a:prstGeom>
          <a:noFill/>
          <a:ln>
            <a:noFill/>
          </a:ln>
        </p:spPr>
      </p:pic>
      <p:pic>
        <p:nvPicPr>
          <p:cNvPr id="82" name="图片 82" descr="D:\git\git-up\-Graduate-Designing-\images\backProductList2.jpgbackProductList2"/>
          <p:cNvPicPr>
            <a:picLocks noChangeAspect="1" noChangeArrowheads="1"/>
          </p:cNvPicPr>
          <p:nvPr/>
        </p:nvPicPr>
        <p:blipFill>
          <a:blip r:embed="rId2"/>
          <a:srcRect/>
          <a:stretch>
            <a:fillRect/>
          </a:stretch>
        </p:blipFill>
        <p:spPr>
          <a:xfrm>
            <a:off x="4523740" y="821055"/>
            <a:ext cx="4013200" cy="1835150"/>
          </a:xfrm>
          <a:prstGeom prst="rect">
            <a:avLst/>
          </a:prstGeom>
          <a:noFill/>
          <a:ln>
            <a:noFill/>
          </a:ln>
        </p:spPr>
      </p:pic>
      <p:pic>
        <p:nvPicPr>
          <p:cNvPr id="69" name="图片 69" descr="D:\git\git-up\-Graduate-Designing-\images\backCart.jpgbackCart"/>
          <p:cNvPicPr>
            <a:picLocks noChangeAspect="1" noChangeArrowheads="1"/>
          </p:cNvPicPr>
          <p:nvPr/>
        </p:nvPicPr>
        <p:blipFill>
          <a:blip r:embed="rId3"/>
          <a:srcRect/>
          <a:stretch>
            <a:fillRect/>
          </a:stretch>
        </p:blipFill>
        <p:spPr>
          <a:xfrm>
            <a:off x="410210" y="2950210"/>
            <a:ext cx="3841750" cy="1814195"/>
          </a:xfrm>
          <a:prstGeom prst="rect">
            <a:avLst/>
          </a:prstGeom>
          <a:noFill/>
          <a:ln>
            <a:noFill/>
          </a:ln>
        </p:spPr>
      </p:pic>
      <p:pic>
        <p:nvPicPr>
          <p:cNvPr id="70" name="图片 70" descr="D:\git\git-up\-Graduate-Designing-\images\backOrderList.jpgbackOrderList"/>
          <p:cNvPicPr>
            <a:picLocks noChangeAspect="1" noChangeArrowheads="1"/>
          </p:cNvPicPr>
          <p:nvPr/>
        </p:nvPicPr>
        <p:blipFill>
          <a:blip r:embed="rId4"/>
          <a:srcRect/>
          <a:stretch>
            <a:fillRect/>
          </a:stretch>
        </p:blipFill>
        <p:spPr>
          <a:xfrm>
            <a:off x="4523740" y="2950210"/>
            <a:ext cx="4012565" cy="1814195"/>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480662" y="3250406"/>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0" name="文本框 9"/>
          <p:cNvSpPr/>
          <p:nvPr/>
        </p:nvSpPr>
        <p:spPr bwMode="auto">
          <a:xfrm>
            <a:off x="1757680" y="1563688"/>
            <a:ext cx="1428750" cy="1657350"/>
          </a:xfrm>
          <a:custGeom>
            <a:avLst/>
            <a:gdLst>
              <a:gd name="T0" fmla="*/ 661351 w 1427586"/>
              <a:gd name="T1" fmla="*/ 572464 h 1656000"/>
              <a:gd name="T2" fmla="*/ 661351 w 1427586"/>
              <a:gd name="T3" fmla="*/ 947691 h 1656000"/>
              <a:gd name="T4" fmla="*/ 564141 w 1427586"/>
              <a:gd name="T5" fmla="*/ 947691 h 1656000"/>
              <a:gd name="T6" fmla="*/ 661351 w 1427586"/>
              <a:gd name="T7" fmla="*/ 572464 h 1656000"/>
              <a:gd name="T8" fmla="*/ 590009 w 1427586"/>
              <a:gd name="T9" fmla="*/ 371509 h 1656000"/>
              <a:gd name="T10" fmla="*/ 399945 w 1427586"/>
              <a:gd name="T11" fmla="*/ 947691 h 1656000"/>
              <a:gd name="T12" fmla="*/ 399945 w 1427586"/>
              <a:gd name="T13" fmla="*/ 1098000 h 1656000"/>
              <a:gd name="T14" fmla="*/ 661351 w 1427586"/>
              <a:gd name="T15" fmla="*/ 1098000 h 1656000"/>
              <a:gd name="T16" fmla="*/ 661351 w 1427586"/>
              <a:gd name="T17" fmla="*/ 1253210 h 1656000"/>
              <a:gd name="T18" fmla="*/ 881368 w 1427586"/>
              <a:gd name="T19" fmla="*/ 1253210 h 1656000"/>
              <a:gd name="T20" fmla="*/ 881368 w 1427586"/>
              <a:gd name="T21" fmla="*/ 1098000 h 1656000"/>
              <a:gd name="T22" fmla="*/ 943997 w 1427586"/>
              <a:gd name="T23" fmla="*/ 1098000 h 1656000"/>
              <a:gd name="T24" fmla="*/ 943997 w 1427586"/>
              <a:gd name="T25" fmla="*/ 947691 h 1656000"/>
              <a:gd name="T26" fmla="*/ 881368 w 1427586"/>
              <a:gd name="T27" fmla="*/ 947691 h 1656000"/>
              <a:gd name="T28" fmla="*/ 881368 w 1427586"/>
              <a:gd name="T29" fmla="*/ 371509 h 1656000"/>
              <a:gd name="T30" fmla="*/ 590009 w 1427586"/>
              <a:gd name="T31" fmla="*/ 371509 h 1656000"/>
              <a:gd name="T32" fmla="*/ 714375 w 1427586"/>
              <a:gd name="T33" fmla="*/ 0 h 1656000"/>
              <a:gd name="T34" fmla="*/ 1428750 w 1427586"/>
              <a:gd name="T35" fmla="*/ 357187 h 1656000"/>
              <a:gd name="T36" fmla="*/ 1428750 w 1427586"/>
              <a:gd name="T37" fmla="*/ 1300162 h 1656000"/>
              <a:gd name="T38" fmla="*/ 714375 w 1427586"/>
              <a:gd name="T39" fmla="*/ 1657350 h 1656000"/>
              <a:gd name="T40" fmla="*/ 0 w 1427586"/>
              <a:gd name="T41" fmla="*/ 1300162 h 1656000"/>
              <a:gd name="T42" fmla="*/ 0 w 1427586"/>
              <a:gd name="T43" fmla="*/ 357187 h 1656000"/>
              <a:gd name="T44" fmla="*/ 714375 w 1427586"/>
              <a:gd name="T45" fmla="*/ 0 h 1656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27586" h="1656000">
                <a:moveTo>
                  <a:pt x="660812" y="571998"/>
                </a:moveTo>
                <a:lnTo>
                  <a:pt x="660812" y="946919"/>
                </a:lnTo>
                <a:lnTo>
                  <a:pt x="563681" y="946919"/>
                </a:lnTo>
                <a:lnTo>
                  <a:pt x="660812" y="571998"/>
                </a:lnTo>
                <a:close/>
                <a:moveTo>
                  <a:pt x="589528" y="371206"/>
                </a:moveTo>
                <a:lnTo>
                  <a:pt x="399619" y="946919"/>
                </a:lnTo>
                <a:lnTo>
                  <a:pt x="399619" y="1097106"/>
                </a:lnTo>
                <a:lnTo>
                  <a:pt x="660812" y="1097106"/>
                </a:lnTo>
                <a:lnTo>
                  <a:pt x="660812" y="1252189"/>
                </a:lnTo>
                <a:lnTo>
                  <a:pt x="880650" y="1252189"/>
                </a:lnTo>
                <a:lnTo>
                  <a:pt x="880650" y="1097106"/>
                </a:lnTo>
                <a:lnTo>
                  <a:pt x="943228" y="1097106"/>
                </a:lnTo>
                <a:lnTo>
                  <a:pt x="943228" y="946919"/>
                </a:lnTo>
                <a:lnTo>
                  <a:pt x="880650" y="946919"/>
                </a:lnTo>
                <a:lnTo>
                  <a:pt x="880650" y="371206"/>
                </a:lnTo>
                <a:lnTo>
                  <a:pt x="589528" y="371206"/>
                </a:ln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0"/>
            </a:schemeClr>
          </a:solidFill>
          <a:ln>
            <a:noFill/>
          </a:ln>
          <a:extLst>
            <a:ext uri="{91240B29-F687-4F45-9708-019B960494DF}">
              <a14:hiddenLine xmlns:a14="http://schemas.microsoft.com/office/drawing/2010/main" w="9525">
                <a:solidFill>
                  <a:srgbClr val="000000"/>
                </a:solidFill>
                <a:round/>
              </a14:hiddenLine>
            </a:ext>
          </a:extLst>
        </p:spPr>
        <p:txBody>
          <a:bodyPr>
            <a:noAutofit/>
            <a:scene3d>
              <a:camera prst="orthographicFront"/>
              <a:lightRig rig="threePt" dir="t"/>
            </a:scene3d>
          </a:bodyPr>
          <a:lstStyle/>
          <a:p>
            <a:endParaRPr lang="en-US" altLang="zh-CN">
              <a:solidFill>
                <a:schemeClr val="bg1"/>
              </a:solidFill>
              <a:effectLst>
                <a:innerShdw blurRad="63500" dist="50800" dir="13500000">
                  <a:srgbClr val="000000">
                    <a:alpha val="50000"/>
                  </a:srgbClr>
                </a:innerShdw>
              </a:effectLst>
            </a:endParaRPr>
          </a:p>
        </p:txBody>
      </p:sp>
      <p:sp>
        <p:nvSpPr>
          <p:cNvPr id="15" name="文本框 14"/>
          <p:cNvSpPr txBox="1"/>
          <p:nvPr/>
        </p:nvSpPr>
        <p:spPr bwMode="auto">
          <a:xfrm>
            <a:off x="3924300" y="1563688"/>
            <a:ext cx="3671888" cy="829945"/>
          </a:xfrm>
          <a:prstGeom prst="rect">
            <a:avLst/>
          </a:prstGeom>
          <a:noFill/>
        </p:spPr>
        <p:txBody>
          <a:bodyPr>
            <a:spAutoFit/>
          </a:bodyPr>
          <a:lstStyle/>
          <a:p>
            <a:pPr defTabSz="685165" eaLnBrk="1" fontAlgn="auto" hangingPunct="1">
              <a:spcBef>
                <a:spcPts val="0"/>
              </a:spcBef>
              <a:spcAft>
                <a:spcPts val="0"/>
              </a:spcAft>
              <a:defRPr/>
            </a:pPr>
            <a:r>
              <a:rPr lang="en-US" altLang="zh-CN" sz="4800" dirty="0">
                <a:solidFill>
                  <a:schemeClr val="bg1">
                    <a:lumMod val="95000"/>
                  </a:schemeClr>
                </a:solidFill>
                <a:cs typeface="Arial" panose="020B0604020202020204" pitchFamily="34" charset="0"/>
              </a:rPr>
              <a:t>PART FIVE</a:t>
            </a:r>
            <a:endParaRPr lang="zh-CN" altLang="en-US" sz="4800" baseline="-3000" dirty="0">
              <a:solidFill>
                <a:schemeClr val="bg1">
                  <a:lumMod val="95000"/>
                </a:schemeClr>
              </a:solidFill>
              <a:cs typeface="Arial" panose="020B0604020202020204" pitchFamily="34" charset="0"/>
            </a:endParaRPr>
          </a:p>
        </p:txBody>
      </p:sp>
      <p:sp>
        <p:nvSpPr>
          <p:cNvPr id="2" name="TextBox 111"/>
          <p:cNvSpPr txBox="1">
            <a:spLocks noChangeArrowheads="1"/>
          </p:cNvSpPr>
          <p:nvPr/>
        </p:nvSpPr>
        <p:spPr bwMode="auto">
          <a:xfrm>
            <a:off x="3737610" y="2216150"/>
            <a:ext cx="3778885" cy="85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no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indent="457200" defTabSz="685165" eaLnBrk="1" fontAlgn="auto" hangingPunct="1">
              <a:lnSpc>
                <a:spcPct val="120000"/>
              </a:lnSpc>
              <a:spcBef>
                <a:spcPts val="0"/>
              </a:spcBef>
              <a:spcAft>
                <a:spcPts val="0"/>
              </a:spcAft>
              <a:defRPr/>
            </a:pPr>
            <a:r>
              <a:rPr lang="zh-CN" sz="4800" dirty="0">
                <a:solidFill>
                  <a:schemeClr val="bg1">
                    <a:lumMod val="95000"/>
                  </a:schemeClr>
                </a:solidFill>
                <a:latin typeface="微软雅黑" panose="020B0503020204020204" pitchFamily="34" charset="-122"/>
                <a:cs typeface="Arial" panose="020B0604020202020204" pitchFamily="34" charset="0"/>
              </a:rPr>
              <a:t>项目亮点</a:t>
            </a:r>
            <a:endParaRPr lang="zh-CN" sz="4800" dirty="0">
              <a:solidFill>
                <a:schemeClr val="bg1">
                  <a:lumMod val="95000"/>
                </a:schemeClr>
              </a:solidFill>
              <a:latin typeface="微软雅黑" panose="020B0503020204020204" pitchFamily="34" charset="-122"/>
              <a:cs typeface="Arial" panose="020B0604020202020204" pitchFamily="34" charset="0"/>
            </a:endParaRPr>
          </a:p>
        </p:txBody>
      </p:sp>
      <p:sp>
        <p:nvSpPr>
          <p:cNvPr id="9" name="文本框 8"/>
          <p:cNvSpPr txBox="1"/>
          <p:nvPr/>
        </p:nvSpPr>
        <p:spPr>
          <a:xfrm>
            <a:off x="2520950" y="2649220"/>
            <a:ext cx="3048000" cy="291465"/>
          </a:xfrm>
          <a:prstGeom prst="rect">
            <a:avLst/>
          </a:prstGeom>
          <a:noFill/>
        </p:spPr>
        <p:txBody>
          <a:bodyPr wrap="square" rtlCol="0">
            <a:spAutoFit/>
          </a:bodyPr>
          <a:p>
            <a:endParaRPr lang="zh-CN" altLang="en-US"/>
          </a:p>
        </p:txBody>
      </p:sp>
      <p:sp>
        <p:nvSpPr>
          <p:cNvPr id="22" name="矩形 21"/>
          <p:cNvSpPr/>
          <p:nvPr/>
        </p:nvSpPr>
        <p:spPr>
          <a:xfrm>
            <a:off x="1974850" y="2016125"/>
            <a:ext cx="751840" cy="1205230"/>
          </a:xfrm>
          <a:prstGeom prst="rect">
            <a:avLst/>
          </a:prstGeom>
          <a:noFill/>
          <a:ln>
            <a:noFill/>
          </a:ln>
        </p:spPr>
        <p:txBody>
          <a:bodyPr wrap="none" rtlCol="0" anchor="t">
            <a:noAutofit/>
          </a:bodyPr>
          <a:p>
            <a:pPr algn="ctr"/>
            <a:r>
              <a:rPr lang="en-US" altLang="zh-CN" sz="7200" b="1">
                <a:solidFill>
                  <a:schemeClr val="bg2"/>
                </a:solidFill>
                <a:effectLst>
                  <a:innerShdw blurRad="63500" dist="50800" dir="13500000">
                    <a:srgbClr val="000000">
                      <a:alpha val="50000"/>
                    </a:srgbClr>
                  </a:innerShdw>
                </a:effectLst>
              </a:rPr>
              <a:t>5</a:t>
            </a:r>
            <a:endParaRPr lang="en-US" altLang="zh-CN" sz="7200" b="1">
              <a:solidFill>
                <a:schemeClr val="bg2"/>
              </a:solidFill>
              <a:effectLst>
                <a:innerShdw blurRad="63500" dist="50800" dir="13500000">
                  <a:srgbClr val="000000">
                    <a:alpha val="50000"/>
                  </a:srgbClr>
                </a:innerShdw>
              </a:effectLst>
            </a:endParaRPr>
          </a:p>
        </p:txBody>
      </p:sp>
      <p:sp>
        <p:nvSpPr>
          <p:cNvPr id="23" name="六边形 22"/>
          <p:cNvSpPr>
            <a:spLocks noChangeAspect="1"/>
          </p:cNvSpPr>
          <p:nvPr/>
        </p:nvSpPr>
        <p:spPr>
          <a:xfrm rot="16200000">
            <a:off x="1549400" y="1812925"/>
            <a:ext cx="1756410" cy="1517015"/>
          </a:xfrm>
          <a:prstGeom prst="hexagon">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685165" eaLnBrk="1" fontAlgn="auto" hangingPunct="1">
              <a:spcBef>
                <a:spcPts val="0"/>
              </a:spcBef>
              <a:spcAft>
                <a:spcPts val="0"/>
              </a:spcAft>
              <a:defRPr/>
            </a:pPr>
            <a:endParaRPr lang="zh-CN" altLang="en-US" sz="135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p:stCondLst>
                              <p:cond delay="50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2"/>
                                        </p:tgtEl>
                                        <p:attrNameLst>
                                          <p:attrName>style.visibility</p:attrName>
                                        </p:attrNameLst>
                                      </p:cBhvr>
                                      <p:to>
                                        <p:strVal val="visible"/>
                                      </p:to>
                                    </p:set>
                                    <p:animEffect transition="in" filter="fade">
                                      <p:cBhvr>
                                        <p:cTn id="35" dur="100"/>
                                        <p:tgtEl>
                                          <p:spTgt spid="2"/>
                                        </p:tgtEl>
                                      </p:cBhvr>
                                    </p:animEffect>
                                  </p:childTnLst>
                                </p:cTn>
                              </p:par>
                            </p:childTnLst>
                          </p:cTn>
                        </p:par>
                        <p:par>
                          <p:cTn id="36" fill="hold">
                            <p:stCondLst>
                              <p:cond delay="1330"/>
                            </p:stCondLst>
                            <p:childTnLst>
                              <p:par>
                                <p:cTn id="37" presetID="2" presetClass="entr" presetSubtype="6" decel="10000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400" fill="hold"/>
                                        <p:tgtEl>
                                          <p:spTgt spid="23"/>
                                        </p:tgtEl>
                                        <p:attrNameLst>
                                          <p:attrName>ppt_x</p:attrName>
                                        </p:attrNameLst>
                                      </p:cBhvr>
                                      <p:tavLst>
                                        <p:tav tm="0">
                                          <p:val>
                                            <p:strVal val="1+#ppt_w/2"/>
                                          </p:val>
                                        </p:tav>
                                        <p:tav tm="100000">
                                          <p:val>
                                            <p:strVal val="#ppt_x"/>
                                          </p:val>
                                        </p:tav>
                                      </p:tavLst>
                                    </p:anim>
                                    <p:anim calcmode="lin" valueType="num">
                                      <p:cBhvr additive="base">
                                        <p:cTn id="40" dur="4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0" grpId="0" bldLvl="0" animBg="1"/>
      <p:bldP spid="10" grpId="1" bldLvl="0" animBg="1"/>
      <p:bldP spid="10" grpId="2" bldLvl="0" animBg="1"/>
      <p:bldP spid="15" grpId="0"/>
      <p:bldP spid="2" grpId="0"/>
      <p:bldP spid="23"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4"/>
          <p:cNvGrpSpPr/>
          <p:nvPr/>
        </p:nvGrpSpPr>
        <p:grpSpPr bwMode="auto">
          <a:xfrm>
            <a:off x="6721475" y="1087438"/>
            <a:ext cx="1777365" cy="3443605"/>
            <a:chOff x="6869449" y="1647890"/>
            <a:chExt cx="1777817" cy="3442461"/>
          </a:xfrm>
        </p:grpSpPr>
        <p:grpSp>
          <p:nvGrpSpPr>
            <p:cNvPr id="26648" name="Group 49"/>
            <p:cNvGrpSpPr/>
            <p:nvPr/>
          </p:nvGrpSpPr>
          <p:grpSpPr bwMode="auto">
            <a:xfrm>
              <a:off x="6869449" y="3318020"/>
              <a:ext cx="1643481" cy="1772331"/>
              <a:chOff x="6869449" y="3318020"/>
              <a:chExt cx="1643481" cy="1772331"/>
            </a:xfrm>
          </p:grpSpPr>
          <p:sp>
            <p:nvSpPr>
              <p:cNvPr id="23" name="Rectangle 22"/>
              <p:cNvSpPr/>
              <p:nvPr/>
            </p:nvSpPr>
            <p:spPr>
              <a:xfrm>
                <a:off x="6869449" y="3614466"/>
                <a:ext cx="1643481" cy="1475885"/>
              </a:xfrm>
              <a:prstGeom prst="rect">
                <a:avLst/>
              </a:prstGeom>
            </p:spPr>
            <p:txBody>
              <a:bodyPr>
                <a:spAutoFit/>
              </a:bodyPr>
              <a:lstStyle/>
              <a:p>
                <a:pPr algn="l" defTabSz="685165" eaLnBrk="1" fontAlgn="auto" latinLnBrk="0" hangingPunct="1">
                  <a:lnSpc>
                    <a:spcPct val="150000"/>
                  </a:lnSpc>
                  <a:spcBef>
                    <a:spcPts val="0"/>
                  </a:spcBef>
                  <a:spcAft>
                    <a:spcPts val="0"/>
                  </a:spcAft>
                  <a:buClrTx/>
                  <a:buSzTx/>
                  <a:buFontTx/>
                  <a:defRPr/>
                </a:pPr>
                <a:r>
                  <a:rPr lang="zh-CN" altLang="en-US" sz="1000" dirty="0">
                    <a:solidFill>
                      <a:schemeClr val="bg1">
                        <a:lumMod val="95000"/>
                      </a:schemeClr>
                    </a:solidFill>
                    <a:latin typeface="华文琥珀" panose="02010800040101010101" charset="-122"/>
                    <a:ea typeface="华文琥珀" panose="02010800040101010101" charset="-122"/>
                    <a:cs typeface="Open Sans Light" pitchFamily="34" charset="0"/>
                  </a:rPr>
                  <a:t>后台管理员的权限也是有层级划分的，当前层级管理员只能修改其下级管理员的信息，而不同权限管理员所拥有的功能也不大相同</a:t>
                </a:r>
                <a:endParaRPr lang="zh-CN" altLang="en-US" sz="1000" dirty="0">
                  <a:solidFill>
                    <a:schemeClr val="bg1">
                      <a:lumMod val="95000"/>
                    </a:schemeClr>
                  </a:solidFill>
                  <a:latin typeface="华文琥珀" panose="02010800040101010101" charset="-122"/>
                  <a:ea typeface="华文琥珀" panose="02010800040101010101" charset="-122"/>
                  <a:cs typeface="Open Sans Light" pitchFamily="34" charset="0"/>
                </a:endParaRPr>
              </a:p>
            </p:txBody>
          </p:sp>
          <p:sp>
            <p:nvSpPr>
              <p:cNvPr id="24" name="Rectangle 23"/>
              <p:cNvSpPr/>
              <p:nvPr/>
            </p:nvSpPr>
            <p:spPr>
              <a:xfrm>
                <a:off x="6897400" y="3318020"/>
                <a:ext cx="1588539" cy="306603"/>
              </a:xfrm>
              <a:prstGeom prst="rect">
                <a:avLst/>
              </a:prstGeom>
            </p:spPr>
            <p:txBody>
              <a:bodyPr wrap="square">
                <a:spAutoFit/>
                <a:scene3d>
                  <a:camera prst="orthographicFront"/>
                  <a:lightRig rig="threePt" dir="t"/>
                </a:scene3d>
              </a:bodyPr>
              <a:lstStyle/>
              <a:p>
                <a:pPr algn="ctr" defTabSz="685165" eaLnBrk="1" fontAlgn="auto" hangingPunct="1">
                  <a:spcBef>
                    <a:spcPts val="0"/>
                  </a:spcBef>
                  <a:spcAft>
                    <a:spcPts val="0"/>
                  </a:spcAft>
                  <a:buClrTx/>
                  <a:buSzTx/>
                  <a:buFontTx/>
                  <a:defRPr/>
                </a:pPr>
                <a:r>
                  <a:rPr lang="en-US" altLang="zh-CN" sz="1400" b="1" dirty="0">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cs typeface="微软雅黑" panose="020B0503020204020204" pitchFamily="34" charset="-122"/>
                  </a:rPr>
                  <a:t>4.后台管理员权限</a:t>
                </a:r>
                <a:endParaRPr lang="en-US" altLang="zh-CN" sz="1400" b="1" dirty="0">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1" name="Rectangle 10"/>
            <p:cNvSpPr/>
            <p:nvPr/>
          </p:nvSpPr>
          <p:spPr>
            <a:xfrm rot="2700000">
              <a:off x="7101618" y="1653907"/>
              <a:ext cx="1139446" cy="112741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en-US" sz="1350" dirty="0">
                <a:solidFill>
                  <a:schemeClr val="bg1">
                    <a:lumMod val="95000"/>
                  </a:schemeClr>
                </a:solidFill>
              </a:endParaRPr>
            </a:p>
          </p:txBody>
        </p:sp>
        <p:sp>
          <p:nvSpPr>
            <p:cNvPr id="16" name="Rectangle 15"/>
            <p:cNvSpPr/>
            <p:nvPr/>
          </p:nvSpPr>
          <p:spPr>
            <a:xfrm rot="13500000">
              <a:off x="8043097" y="2086044"/>
              <a:ext cx="95218" cy="111312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en-US" sz="1350" dirty="0">
                <a:solidFill>
                  <a:schemeClr val="bg1">
                    <a:lumMod val="95000"/>
                  </a:schemeClr>
                </a:solidFill>
              </a:endParaRPr>
            </a:p>
          </p:txBody>
        </p:sp>
        <p:grpSp>
          <p:nvGrpSpPr>
            <p:cNvPr id="4" name="Group 39"/>
            <p:cNvGrpSpPr/>
            <p:nvPr/>
          </p:nvGrpSpPr>
          <p:grpSpPr>
            <a:xfrm>
              <a:off x="7465089" y="2000246"/>
              <a:ext cx="480182" cy="470379"/>
              <a:chOff x="6286712" y="1082816"/>
              <a:chExt cx="480182" cy="470379"/>
            </a:xfrm>
            <a:solidFill>
              <a:schemeClr val="accent6"/>
            </a:solidFill>
          </p:grpSpPr>
          <p:sp>
            <p:nvSpPr>
              <p:cNvPr id="25" name="AutoShape 16"/>
              <p:cNvSpPr/>
              <p:nvPr/>
            </p:nvSpPr>
            <p:spPr bwMode="auto">
              <a:xfrm>
                <a:off x="6434481" y="1277418"/>
                <a:ext cx="45678" cy="463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26" name="AutoShape 17"/>
              <p:cNvSpPr/>
              <p:nvPr/>
            </p:nvSpPr>
            <p:spPr bwMode="auto">
              <a:xfrm>
                <a:off x="6286712" y="1082816"/>
                <a:ext cx="480182" cy="470379"/>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grpSp>
      </p:grpSp>
      <p:grpSp>
        <p:nvGrpSpPr>
          <p:cNvPr id="47" name="组合 46"/>
          <p:cNvGrpSpPr/>
          <p:nvPr/>
        </p:nvGrpSpPr>
        <p:grpSpPr bwMode="auto">
          <a:xfrm>
            <a:off x="4512150" y="710248"/>
            <a:ext cx="2121535" cy="3820795"/>
            <a:chOff x="6095572" y="1636400"/>
            <a:chExt cx="2830206" cy="5095111"/>
          </a:xfrm>
        </p:grpSpPr>
        <p:grpSp>
          <p:nvGrpSpPr>
            <p:cNvPr id="26642" name="Group 48"/>
            <p:cNvGrpSpPr/>
            <p:nvPr/>
          </p:nvGrpSpPr>
          <p:grpSpPr bwMode="auto">
            <a:xfrm>
              <a:off x="6095572" y="4368130"/>
              <a:ext cx="2830206" cy="2363381"/>
              <a:chOff x="4569299" y="3276097"/>
              <a:chExt cx="2121550" cy="1772535"/>
            </a:xfrm>
          </p:grpSpPr>
          <p:sp>
            <p:nvSpPr>
              <p:cNvPr id="21" name="Rectangle 20"/>
              <p:cNvSpPr/>
              <p:nvPr/>
            </p:nvSpPr>
            <p:spPr>
              <a:xfrm>
                <a:off x="4799649" y="3572049"/>
                <a:ext cx="1643074" cy="1476583"/>
              </a:xfrm>
              <a:prstGeom prst="rect">
                <a:avLst/>
              </a:prstGeom>
            </p:spPr>
            <p:txBody>
              <a:bodyPr>
                <a:spAutoFit/>
              </a:bodyPr>
              <a:lstStyle/>
              <a:p>
                <a:pPr algn="l" defTabSz="685165" eaLnBrk="1" fontAlgn="auto" latinLnBrk="0" hangingPunct="1">
                  <a:lnSpc>
                    <a:spcPct val="150000"/>
                  </a:lnSpc>
                  <a:spcBef>
                    <a:spcPts val="0"/>
                  </a:spcBef>
                  <a:spcAft>
                    <a:spcPts val="0"/>
                  </a:spcAft>
                  <a:buClrTx/>
                  <a:buSzTx/>
                  <a:buFontTx/>
                  <a:defRPr/>
                </a:pPr>
                <a:r>
                  <a:rPr lang="zh-CN" altLang="en-US" sz="1000" dirty="0">
                    <a:solidFill>
                      <a:schemeClr val="bg1">
                        <a:lumMod val="95000"/>
                      </a:schemeClr>
                    </a:solidFill>
                    <a:latin typeface="华文琥珀" panose="02010800040101010101" charset="-122"/>
                    <a:ea typeface="华文琥珀" panose="02010800040101010101" charset="-122"/>
                    <a:cs typeface="Open Sans Light" pitchFamily="34" charset="0"/>
                  </a:rPr>
                  <a:t>当用户支付完订单后，需要后台管理员负责对订单的细节进行查看并根据产品收益率给用户结算金额，用户也可以对个人余额进行充值方便购入产品</a:t>
                </a:r>
                <a:endParaRPr lang="zh-CN" altLang="en-US" sz="1000" dirty="0">
                  <a:solidFill>
                    <a:schemeClr val="bg1">
                      <a:lumMod val="95000"/>
                    </a:schemeClr>
                  </a:solidFill>
                  <a:latin typeface="华文琥珀" panose="02010800040101010101" charset="-122"/>
                  <a:ea typeface="华文琥珀" panose="02010800040101010101" charset="-122"/>
                  <a:cs typeface="Open Sans Light" pitchFamily="34" charset="0"/>
                </a:endParaRPr>
              </a:p>
            </p:txBody>
          </p:sp>
          <p:sp>
            <p:nvSpPr>
              <p:cNvPr id="22" name="Rectangle 21"/>
              <p:cNvSpPr/>
              <p:nvPr/>
            </p:nvSpPr>
            <p:spPr>
              <a:xfrm>
                <a:off x="4569299" y="3276097"/>
                <a:ext cx="2121550" cy="306748"/>
              </a:xfrm>
              <a:prstGeom prst="rect">
                <a:avLst/>
              </a:prstGeom>
            </p:spPr>
            <p:txBody>
              <a:bodyPr wrap="square">
                <a:spAutoFit/>
              </a:bodyPr>
              <a:lstStyle/>
              <a:p>
                <a:pPr algn="ctr" defTabSz="685165" eaLnBrk="1" fontAlgn="auto" hangingPunct="1">
                  <a:spcBef>
                    <a:spcPts val="0"/>
                  </a:spcBef>
                  <a:spcAft>
                    <a:spcPts val="0"/>
                  </a:spcAft>
                  <a:defRPr/>
                </a:pPr>
                <a:r>
                  <a:rPr lang="en-US" altLang="zh-CN" sz="14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3.用户余额的结算与充值</a:t>
                </a:r>
                <a:endParaRPr lang="en-US" altLang="zh-CN" sz="14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0" name="Rectangle 9"/>
            <p:cNvSpPr/>
            <p:nvPr/>
          </p:nvSpPr>
          <p:spPr>
            <a:xfrm rot="2700000">
              <a:off x="6693500" y="2210868"/>
              <a:ext cx="1483992" cy="14866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en-US" sz="1350" dirty="0">
                <a:solidFill>
                  <a:schemeClr val="bg1">
                    <a:lumMod val="95000"/>
                  </a:schemeClr>
                </a:solidFill>
              </a:endParaRPr>
            </a:p>
          </p:txBody>
        </p:sp>
        <p:sp>
          <p:nvSpPr>
            <p:cNvPr id="15" name="Rectangle 14"/>
            <p:cNvSpPr/>
            <p:nvPr/>
          </p:nvSpPr>
          <p:spPr>
            <a:xfrm rot="8100000">
              <a:off x="7943765" y="1636400"/>
              <a:ext cx="127067" cy="148399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en-US" sz="1350" dirty="0">
                <a:solidFill>
                  <a:schemeClr val="bg1">
                    <a:lumMod val="95000"/>
                  </a:schemeClr>
                </a:solidFill>
              </a:endParaRPr>
            </a:p>
          </p:txBody>
        </p:sp>
        <p:grpSp>
          <p:nvGrpSpPr>
            <p:cNvPr id="7" name="Group 38"/>
            <p:cNvGrpSpPr/>
            <p:nvPr/>
          </p:nvGrpSpPr>
          <p:grpSpPr>
            <a:xfrm>
              <a:off x="7070391" y="2609415"/>
              <a:ext cx="646347" cy="627469"/>
              <a:chOff x="5461256" y="1028366"/>
              <a:chExt cx="484508" cy="470602"/>
            </a:xfrm>
            <a:solidFill>
              <a:schemeClr val="bg1"/>
            </a:solidFill>
          </p:grpSpPr>
          <p:sp>
            <p:nvSpPr>
              <p:cNvPr id="27" name="AutoShape 18"/>
              <p:cNvSpPr/>
              <p:nvPr/>
            </p:nvSpPr>
            <p:spPr bwMode="auto">
              <a:xfrm>
                <a:off x="5461256" y="1028366"/>
                <a:ext cx="484508" cy="4706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28" name="AutoShape 19"/>
              <p:cNvSpPr/>
              <p:nvPr/>
            </p:nvSpPr>
            <p:spPr bwMode="auto">
              <a:xfrm>
                <a:off x="5599134" y="1209213"/>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29" name="AutoShape 20"/>
              <p:cNvSpPr/>
              <p:nvPr/>
            </p:nvSpPr>
            <p:spPr bwMode="auto">
              <a:xfrm>
                <a:off x="5599134" y="1266155"/>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30" name="AutoShape 21"/>
              <p:cNvSpPr/>
              <p:nvPr/>
            </p:nvSpPr>
            <p:spPr bwMode="auto">
              <a:xfrm>
                <a:off x="5599134" y="1323722"/>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31" name="AutoShape 22"/>
              <p:cNvSpPr/>
              <p:nvPr/>
            </p:nvSpPr>
            <p:spPr bwMode="auto">
              <a:xfrm>
                <a:off x="5679227" y="1323722"/>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32" name="AutoShape 23"/>
              <p:cNvSpPr/>
              <p:nvPr/>
            </p:nvSpPr>
            <p:spPr bwMode="auto">
              <a:xfrm>
                <a:off x="5679227" y="1266155"/>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33" name="AutoShape 24"/>
              <p:cNvSpPr/>
              <p:nvPr/>
            </p:nvSpPr>
            <p:spPr bwMode="auto">
              <a:xfrm>
                <a:off x="5679227" y="1209213"/>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34" name="AutoShape 25"/>
              <p:cNvSpPr/>
              <p:nvPr/>
            </p:nvSpPr>
            <p:spPr bwMode="auto">
              <a:xfrm>
                <a:off x="5759321" y="1323722"/>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35" name="AutoShape 26"/>
              <p:cNvSpPr/>
              <p:nvPr/>
            </p:nvSpPr>
            <p:spPr bwMode="auto">
              <a:xfrm>
                <a:off x="5759321" y="1266155"/>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36" name="AutoShape 27"/>
              <p:cNvSpPr/>
              <p:nvPr/>
            </p:nvSpPr>
            <p:spPr bwMode="auto">
              <a:xfrm>
                <a:off x="5759321" y="1209213"/>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grpSp>
      </p:grpSp>
      <p:grpSp>
        <p:nvGrpSpPr>
          <p:cNvPr id="12" name="Group 56"/>
          <p:cNvGrpSpPr/>
          <p:nvPr/>
        </p:nvGrpSpPr>
        <p:grpSpPr bwMode="auto">
          <a:xfrm>
            <a:off x="623570" y="1010603"/>
            <a:ext cx="1643063" cy="3268345"/>
            <a:chOff x="571472" y="1620591"/>
            <a:chExt cx="1643074" cy="3267263"/>
          </a:xfrm>
        </p:grpSpPr>
        <p:grpSp>
          <p:nvGrpSpPr>
            <p:cNvPr id="26636" name="Group 46"/>
            <p:cNvGrpSpPr/>
            <p:nvPr/>
          </p:nvGrpSpPr>
          <p:grpSpPr bwMode="auto">
            <a:xfrm>
              <a:off x="571472" y="3357375"/>
              <a:ext cx="1643074" cy="1530479"/>
              <a:chOff x="571472" y="3357375"/>
              <a:chExt cx="1643074" cy="1530479"/>
            </a:xfrm>
          </p:grpSpPr>
          <p:sp>
            <p:nvSpPr>
              <p:cNvPr id="17" name="Rectangle 16"/>
              <p:cNvSpPr/>
              <p:nvPr/>
            </p:nvSpPr>
            <p:spPr>
              <a:xfrm>
                <a:off x="571472" y="3643031"/>
                <a:ext cx="1643074" cy="1244823"/>
              </a:xfrm>
              <a:prstGeom prst="rect">
                <a:avLst/>
              </a:prstGeom>
            </p:spPr>
            <p:txBody>
              <a:bodyPr>
                <a:spAutoFit/>
              </a:bodyPr>
              <a:lstStyle/>
              <a:p>
                <a:pPr algn="l" defTabSz="685165" eaLnBrk="1" fontAlgn="auto" latinLnBrk="0" hangingPunct="1">
                  <a:lnSpc>
                    <a:spcPct val="150000"/>
                  </a:lnSpc>
                  <a:spcBef>
                    <a:spcPts val="0"/>
                  </a:spcBef>
                  <a:spcAft>
                    <a:spcPts val="0"/>
                  </a:spcAft>
                  <a:defRPr/>
                </a:pPr>
                <a:r>
                  <a:rPr lang="zh-CN" altLang="en-US" sz="1000" dirty="0">
                    <a:solidFill>
                      <a:schemeClr val="bg1">
                        <a:lumMod val="95000"/>
                      </a:schemeClr>
                    </a:solidFill>
                    <a:latin typeface="华文琥珀" panose="02010800040101010101" charset="-122"/>
                    <a:ea typeface="华文琥珀" panose="02010800040101010101" charset="-122"/>
                    <a:cs typeface="Open Sans Light" pitchFamily="34" charset="0"/>
                  </a:rPr>
                  <a:t>由于市面上理财产品颇多，该平台对每种理财产品做了分类处理，让用户更加清楚的了解和学习到每支理财产品的风险与收益</a:t>
                </a:r>
                <a:endParaRPr lang="zh-CN" altLang="en-US" sz="1000" dirty="0">
                  <a:solidFill>
                    <a:schemeClr val="bg1">
                      <a:lumMod val="95000"/>
                    </a:schemeClr>
                  </a:solidFill>
                  <a:latin typeface="华文琥珀" panose="02010800040101010101" charset="-122"/>
                  <a:ea typeface="华文琥珀" panose="02010800040101010101" charset="-122"/>
                  <a:cs typeface="Open Sans Light" pitchFamily="34" charset="0"/>
                </a:endParaRPr>
              </a:p>
            </p:txBody>
          </p:sp>
          <p:sp>
            <p:nvSpPr>
              <p:cNvPr id="18" name="Rectangle 17"/>
              <p:cNvSpPr/>
              <p:nvPr/>
            </p:nvSpPr>
            <p:spPr>
              <a:xfrm>
                <a:off x="861666" y="3357375"/>
                <a:ext cx="1054742" cy="306603"/>
              </a:xfrm>
              <a:prstGeom prst="rect">
                <a:avLst/>
              </a:prstGeom>
            </p:spPr>
            <p:txBody>
              <a:bodyPr wrap="square">
                <a:spAutoFit/>
              </a:bodyPr>
              <a:lstStyle/>
              <a:p>
                <a:pPr algn="ctr" defTabSz="685165" eaLnBrk="1" fontAlgn="auto" hangingPunct="1">
                  <a:spcBef>
                    <a:spcPts val="0"/>
                  </a:spcBef>
                  <a:spcAft>
                    <a:spcPts val="0"/>
                  </a:spcAft>
                  <a:defRPr/>
                </a:pPr>
                <a:r>
                  <a:rPr lang="en-US" altLang="zh-CN" sz="1400" b="1"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b="1"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产品分类</a:t>
                </a:r>
                <a:endParaRPr lang="zh-CN" altLang="en-US" sz="1400" b="1"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8" name="Rectangle 7"/>
            <p:cNvSpPr/>
            <p:nvPr/>
          </p:nvSpPr>
          <p:spPr>
            <a:xfrm rot="2700000">
              <a:off x="953616" y="1620403"/>
              <a:ext cx="1114056" cy="111443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en-US" sz="1350" dirty="0">
                <a:solidFill>
                  <a:schemeClr val="bg1">
                    <a:lumMod val="95000"/>
                  </a:schemeClr>
                </a:solidFill>
              </a:endParaRPr>
            </a:p>
          </p:txBody>
        </p:sp>
        <p:sp>
          <p:nvSpPr>
            <p:cNvPr id="13" name="Rectangle 12"/>
            <p:cNvSpPr/>
            <p:nvPr/>
          </p:nvSpPr>
          <p:spPr>
            <a:xfrm rot="2700000">
              <a:off x="523876" y="2551016"/>
              <a:ext cx="1112470" cy="10160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en-US" sz="1350" dirty="0">
                <a:solidFill>
                  <a:schemeClr val="bg1">
                    <a:lumMod val="95000"/>
                  </a:schemeClr>
                </a:solidFill>
              </a:endParaRPr>
            </a:p>
          </p:txBody>
        </p:sp>
        <p:sp>
          <p:nvSpPr>
            <p:cNvPr id="37" name="AutoShape 28"/>
            <p:cNvSpPr/>
            <p:nvPr/>
          </p:nvSpPr>
          <p:spPr bwMode="auto">
            <a:xfrm>
              <a:off x="1205206" y="1949412"/>
              <a:ext cx="488953" cy="5097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grpSp>
      <p:grpSp>
        <p:nvGrpSpPr>
          <p:cNvPr id="40" name="Group 57"/>
          <p:cNvGrpSpPr/>
          <p:nvPr/>
        </p:nvGrpSpPr>
        <p:grpSpPr bwMode="auto">
          <a:xfrm>
            <a:off x="2534604" y="1093153"/>
            <a:ext cx="1716721" cy="3636644"/>
            <a:chOff x="2554003" y="1659314"/>
            <a:chExt cx="1717003" cy="3635439"/>
          </a:xfrm>
        </p:grpSpPr>
        <p:grpSp>
          <p:nvGrpSpPr>
            <p:cNvPr id="26630" name="Group 47"/>
            <p:cNvGrpSpPr/>
            <p:nvPr/>
          </p:nvGrpSpPr>
          <p:grpSpPr bwMode="auto">
            <a:xfrm>
              <a:off x="2627675" y="3312941"/>
              <a:ext cx="1643331" cy="1981812"/>
              <a:chOff x="2627675" y="3312941"/>
              <a:chExt cx="1643331" cy="1981812"/>
            </a:xfrm>
          </p:grpSpPr>
          <p:sp>
            <p:nvSpPr>
              <p:cNvPr id="19" name="Rectangle 18"/>
              <p:cNvSpPr/>
              <p:nvPr/>
            </p:nvSpPr>
            <p:spPr>
              <a:xfrm>
                <a:off x="2627675" y="3588439"/>
                <a:ext cx="1643331" cy="1706314"/>
              </a:xfrm>
              <a:prstGeom prst="rect">
                <a:avLst/>
              </a:prstGeom>
            </p:spPr>
            <p:txBody>
              <a:bodyPr>
                <a:spAutoFit/>
              </a:bodyPr>
              <a:lstStyle/>
              <a:p>
                <a:pPr algn="l" defTabSz="685165" eaLnBrk="1" fontAlgn="auto" latinLnBrk="0" hangingPunct="1">
                  <a:lnSpc>
                    <a:spcPct val="150000"/>
                  </a:lnSpc>
                  <a:spcBef>
                    <a:spcPts val="0"/>
                  </a:spcBef>
                  <a:spcAft>
                    <a:spcPts val="0"/>
                  </a:spcAft>
                  <a:defRPr/>
                </a:pPr>
                <a:r>
                  <a:rPr lang="zh-CN" altLang="en-US" sz="1000" dirty="0">
                    <a:solidFill>
                      <a:schemeClr val="bg1">
                        <a:lumMod val="95000"/>
                      </a:schemeClr>
                    </a:solidFill>
                    <a:latin typeface="华文琥珀" panose="02010800040101010101" charset="-122"/>
                    <a:ea typeface="华文琥珀" panose="02010800040101010101" charset="-122"/>
                    <a:cs typeface="Open Sans Light" pitchFamily="34" charset="0"/>
                  </a:rPr>
                  <a:t>由于当前用户购买产品时可能会重复购买同一支产品，当用户查看订单细节时就会出现相同名称的同一支产品，本平台通过Sql语句的去重优化，实现了订单细节的处理</a:t>
                </a:r>
                <a:endParaRPr lang="zh-CN" altLang="en-US" sz="1000" dirty="0">
                  <a:solidFill>
                    <a:schemeClr val="bg1">
                      <a:lumMod val="95000"/>
                    </a:schemeClr>
                  </a:solidFill>
                  <a:ea typeface="宋体" panose="02010600030101010101" pitchFamily="2" charset="-122"/>
                  <a:cs typeface="Open Sans Light" pitchFamily="34" charset="0"/>
                </a:endParaRPr>
              </a:p>
            </p:txBody>
          </p:sp>
          <p:sp>
            <p:nvSpPr>
              <p:cNvPr id="20" name="Rectangle 19"/>
              <p:cNvSpPr/>
              <p:nvPr/>
            </p:nvSpPr>
            <p:spPr>
              <a:xfrm>
                <a:off x="2670555" y="3312941"/>
                <a:ext cx="1588395" cy="306603"/>
              </a:xfrm>
              <a:prstGeom prst="rect">
                <a:avLst/>
              </a:prstGeom>
            </p:spPr>
            <p:txBody>
              <a:bodyPr wrap="square">
                <a:spAutoFit/>
              </a:bodyPr>
              <a:lstStyle/>
              <a:p>
                <a:pPr algn="ctr" defTabSz="685165" eaLnBrk="1" fontAlgn="auto" hangingPunct="1">
                  <a:spcBef>
                    <a:spcPts val="0"/>
                  </a:spcBef>
                  <a:spcAft>
                    <a:spcPts val="0"/>
                  </a:spcAft>
                  <a:buClrTx/>
                  <a:buSzTx/>
                  <a:buFontTx/>
                  <a:defRPr/>
                </a:pPr>
                <a:r>
                  <a:rPr lang="en-US" altLang="zh-CN" sz="1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2.订单产品的去重</a:t>
                </a:r>
                <a:endParaRPr lang="en-US" altLang="zh-CN" sz="1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9" name="Rectangle 8"/>
            <p:cNvSpPr/>
            <p:nvPr/>
          </p:nvSpPr>
          <p:spPr>
            <a:xfrm rot="2700000">
              <a:off x="2986149" y="1659038"/>
              <a:ext cx="1114056" cy="111460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en-US" sz="1350" dirty="0">
                <a:solidFill>
                  <a:schemeClr val="bg1">
                    <a:lumMod val="95000"/>
                  </a:schemeClr>
                </a:solidFill>
              </a:endParaRPr>
            </a:p>
          </p:txBody>
        </p:sp>
        <p:sp>
          <p:nvSpPr>
            <p:cNvPr id="14" name="Rectangle 13"/>
            <p:cNvSpPr/>
            <p:nvPr/>
          </p:nvSpPr>
          <p:spPr>
            <a:xfrm rot="2700000">
              <a:off x="3062903" y="1231348"/>
              <a:ext cx="95218" cy="11130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en-US" sz="1350" dirty="0">
                <a:solidFill>
                  <a:schemeClr val="bg1">
                    <a:lumMod val="95000"/>
                  </a:schemeClr>
                </a:solidFill>
              </a:endParaRPr>
            </a:p>
          </p:txBody>
        </p:sp>
        <p:sp>
          <p:nvSpPr>
            <p:cNvPr id="38" name="AutoShape 100"/>
            <p:cNvSpPr/>
            <p:nvPr/>
          </p:nvSpPr>
          <p:spPr bwMode="auto">
            <a:xfrm>
              <a:off x="3298980" y="1943065"/>
              <a:ext cx="462356" cy="4805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grpSp>
      <p:sp>
        <p:nvSpPr>
          <p:cNvPr id="13320" name="Title 13"/>
          <p:cNvSpPr txBox="1"/>
          <p:nvPr/>
        </p:nvSpPr>
        <p:spPr bwMode="auto">
          <a:xfrm>
            <a:off x="188913" y="18478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5.</a:t>
            </a:r>
            <a:r>
              <a:rPr lang="zh-CN" altLang="en-US" sz="2000">
                <a:solidFill>
                  <a:schemeClr val="bg1"/>
                </a:solidFill>
              </a:rPr>
              <a:t>项目亮点</a:t>
            </a:r>
            <a:endParaRPr lang="zh-CN" altLang="en-US" sz="2000">
              <a:solidFill>
                <a:schemeClr val="bg1"/>
              </a:solidFill>
            </a:endParaRPr>
          </a:p>
        </p:txBody>
      </p:sp>
      <p:sp>
        <p:nvSpPr>
          <p:cNvPr id="769" name="Freeform 316"/>
          <p:cNvSpPr/>
          <p:nvPr/>
        </p:nvSpPr>
        <p:spPr bwMode="auto">
          <a:xfrm>
            <a:off x="1652588" y="126683"/>
            <a:ext cx="442912" cy="423862"/>
          </a:xfrm>
          <a:custGeom>
            <a:avLst/>
            <a:gdLst>
              <a:gd name="T0" fmla="*/ 151 w 196"/>
              <a:gd name="T1" fmla="*/ 176 h 188"/>
              <a:gd name="T2" fmla="*/ 110 w 196"/>
              <a:gd name="T3" fmla="*/ 135 h 188"/>
              <a:gd name="T4" fmla="*/ 113 w 196"/>
              <a:gd name="T5" fmla="*/ 118 h 188"/>
              <a:gd name="T6" fmla="*/ 100 w 196"/>
              <a:gd name="T7" fmla="*/ 123 h 188"/>
              <a:gd name="T8" fmla="*/ 85 w 196"/>
              <a:gd name="T9" fmla="*/ 116 h 188"/>
              <a:gd name="T10" fmla="*/ 89 w 196"/>
              <a:gd name="T11" fmla="*/ 135 h 188"/>
              <a:gd name="T12" fmla="*/ 48 w 196"/>
              <a:gd name="T13" fmla="*/ 176 h 188"/>
              <a:gd name="T14" fmla="*/ 7 w 196"/>
              <a:gd name="T15" fmla="*/ 135 h 188"/>
              <a:gd name="T16" fmla="*/ 48 w 196"/>
              <a:gd name="T17" fmla="*/ 93 h 188"/>
              <a:gd name="T18" fmla="*/ 83 w 196"/>
              <a:gd name="T19" fmla="*/ 112 h 188"/>
              <a:gd name="T20" fmla="*/ 81 w 196"/>
              <a:gd name="T21" fmla="*/ 105 h 188"/>
              <a:gd name="T22" fmla="*/ 96 w 196"/>
              <a:gd name="T23" fmla="*/ 86 h 188"/>
              <a:gd name="T24" fmla="*/ 59 w 196"/>
              <a:gd name="T25" fmla="*/ 45 h 188"/>
              <a:gd name="T26" fmla="*/ 100 w 196"/>
              <a:gd name="T27" fmla="*/ 4 h 188"/>
              <a:gd name="T28" fmla="*/ 141 w 196"/>
              <a:gd name="T29" fmla="*/ 45 h 188"/>
              <a:gd name="T30" fmla="*/ 104 w 196"/>
              <a:gd name="T31" fmla="*/ 86 h 188"/>
              <a:gd name="T32" fmla="*/ 119 w 196"/>
              <a:gd name="T33" fmla="*/ 105 h 188"/>
              <a:gd name="T34" fmla="*/ 118 w 196"/>
              <a:gd name="T35" fmla="*/ 110 h 188"/>
              <a:gd name="T36" fmla="*/ 151 w 196"/>
              <a:gd name="T37" fmla="*/ 93 h 188"/>
              <a:gd name="T38" fmla="*/ 192 w 196"/>
              <a:gd name="T39" fmla="*/ 135 h 188"/>
              <a:gd name="T40" fmla="*/ 188 w 196"/>
              <a:gd name="T41" fmla="*/ 152 h 188"/>
              <a:gd name="T42" fmla="*/ 196 w 196"/>
              <a:gd name="T43" fmla="*/ 121 h 188"/>
              <a:gd name="T44" fmla="*/ 165 w 196"/>
              <a:gd name="T45" fmla="*/ 65 h 188"/>
              <a:gd name="T46" fmla="*/ 98 w 196"/>
              <a:gd name="T47" fmla="*/ 0 h 188"/>
              <a:gd name="T48" fmla="*/ 32 w 196"/>
              <a:gd name="T49" fmla="*/ 63 h 188"/>
              <a:gd name="T50" fmla="*/ 0 w 196"/>
              <a:gd name="T51" fmla="*/ 120 h 188"/>
              <a:gd name="T52" fmla="*/ 67 w 196"/>
              <a:gd name="T53" fmla="*/ 186 h 188"/>
              <a:gd name="T54" fmla="*/ 97 w 196"/>
              <a:gd name="T55" fmla="*/ 179 h 188"/>
              <a:gd name="T56" fmla="*/ 129 w 196"/>
              <a:gd name="T57" fmla="*/ 188 h 188"/>
              <a:gd name="T58" fmla="*/ 183 w 196"/>
              <a:gd name="T59" fmla="*/ 160 h 188"/>
              <a:gd name="T60" fmla="*/ 151 w 196"/>
              <a:gd name="T61" fmla="*/ 17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88">
                <a:moveTo>
                  <a:pt x="151" y="176"/>
                </a:moveTo>
                <a:cubicBezTo>
                  <a:pt x="128" y="176"/>
                  <a:pt x="110" y="157"/>
                  <a:pt x="110" y="135"/>
                </a:cubicBezTo>
                <a:cubicBezTo>
                  <a:pt x="110" y="129"/>
                  <a:pt x="111" y="123"/>
                  <a:pt x="113" y="118"/>
                </a:cubicBezTo>
                <a:cubicBezTo>
                  <a:pt x="110" y="121"/>
                  <a:pt x="105" y="123"/>
                  <a:pt x="100" y="123"/>
                </a:cubicBezTo>
                <a:cubicBezTo>
                  <a:pt x="94" y="123"/>
                  <a:pt x="88" y="120"/>
                  <a:pt x="85" y="116"/>
                </a:cubicBezTo>
                <a:cubicBezTo>
                  <a:pt x="88" y="121"/>
                  <a:pt x="89" y="128"/>
                  <a:pt x="89" y="135"/>
                </a:cubicBezTo>
                <a:cubicBezTo>
                  <a:pt x="89" y="157"/>
                  <a:pt x="71" y="176"/>
                  <a:pt x="48" y="176"/>
                </a:cubicBezTo>
                <a:cubicBezTo>
                  <a:pt x="25" y="176"/>
                  <a:pt x="7" y="157"/>
                  <a:pt x="7" y="135"/>
                </a:cubicBezTo>
                <a:cubicBezTo>
                  <a:pt x="7" y="112"/>
                  <a:pt x="25" y="93"/>
                  <a:pt x="48" y="93"/>
                </a:cubicBezTo>
                <a:cubicBezTo>
                  <a:pt x="63" y="93"/>
                  <a:pt x="75" y="101"/>
                  <a:pt x="83" y="112"/>
                </a:cubicBezTo>
                <a:cubicBezTo>
                  <a:pt x="82" y="110"/>
                  <a:pt x="81" y="107"/>
                  <a:pt x="81" y="105"/>
                </a:cubicBezTo>
                <a:cubicBezTo>
                  <a:pt x="81" y="96"/>
                  <a:pt x="87" y="88"/>
                  <a:pt x="96" y="86"/>
                </a:cubicBezTo>
                <a:cubicBezTo>
                  <a:pt x="75" y="84"/>
                  <a:pt x="59" y="67"/>
                  <a:pt x="59" y="45"/>
                </a:cubicBezTo>
                <a:cubicBezTo>
                  <a:pt x="59" y="22"/>
                  <a:pt x="77" y="4"/>
                  <a:pt x="100" y="4"/>
                </a:cubicBezTo>
                <a:cubicBezTo>
                  <a:pt x="123" y="4"/>
                  <a:pt x="141" y="22"/>
                  <a:pt x="141" y="45"/>
                </a:cubicBezTo>
                <a:cubicBezTo>
                  <a:pt x="141" y="67"/>
                  <a:pt x="125" y="84"/>
                  <a:pt x="104" y="86"/>
                </a:cubicBezTo>
                <a:cubicBezTo>
                  <a:pt x="112" y="88"/>
                  <a:pt x="119" y="96"/>
                  <a:pt x="119" y="105"/>
                </a:cubicBezTo>
                <a:cubicBezTo>
                  <a:pt x="119" y="106"/>
                  <a:pt x="118" y="108"/>
                  <a:pt x="118" y="110"/>
                </a:cubicBezTo>
                <a:cubicBezTo>
                  <a:pt x="125" y="100"/>
                  <a:pt x="137" y="93"/>
                  <a:pt x="151" y="93"/>
                </a:cubicBezTo>
                <a:cubicBezTo>
                  <a:pt x="174" y="93"/>
                  <a:pt x="192" y="112"/>
                  <a:pt x="192" y="135"/>
                </a:cubicBezTo>
                <a:cubicBezTo>
                  <a:pt x="192" y="141"/>
                  <a:pt x="191" y="147"/>
                  <a:pt x="188" y="152"/>
                </a:cubicBezTo>
                <a:cubicBezTo>
                  <a:pt x="193" y="143"/>
                  <a:pt x="196" y="132"/>
                  <a:pt x="196" y="121"/>
                </a:cubicBezTo>
                <a:cubicBezTo>
                  <a:pt x="196" y="97"/>
                  <a:pt x="184" y="77"/>
                  <a:pt x="165" y="65"/>
                </a:cubicBezTo>
                <a:cubicBezTo>
                  <a:pt x="164" y="29"/>
                  <a:pt x="135" y="0"/>
                  <a:pt x="98" y="0"/>
                </a:cubicBezTo>
                <a:cubicBezTo>
                  <a:pt x="63" y="0"/>
                  <a:pt x="34" y="28"/>
                  <a:pt x="32" y="63"/>
                </a:cubicBezTo>
                <a:cubicBezTo>
                  <a:pt x="13" y="74"/>
                  <a:pt x="0" y="96"/>
                  <a:pt x="0" y="120"/>
                </a:cubicBezTo>
                <a:cubicBezTo>
                  <a:pt x="0" y="156"/>
                  <a:pt x="30" y="186"/>
                  <a:pt x="67" y="186"/>
                </a:cubicBezTo>
                <a:cubicBezTo>
                  <a:pt x="78" y="186"/>
                  <a:pt x="88" y="184"/>
                  <a:pt x="97" y="179"/>
                </a:cubicBezTo>
                <a:cubicBezTo>
                  <a:pt x="106" y="185"/>
                  <a:pt x="117" y="188"/>
                  <a:pt x="129" y="188"/>
                </a:cubicBezTo>
                <a:cubicBezTo>
                  <a:pt x="151" y="188"/>
                  <a:pt x="171" y="177"/>
                  <a:pt x="183" y="160"/>
                </a:cubicBezTo>
                <a:cubicBezTo>
                  <a:pt x="176" y="170"/>
                  <a:pt x="164" y="176"/>
                  <a:pt x="151" y="176"/>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Top)">
                                      <p:cBhvr>
                                        <p:cTn id="7" dur="500"/>
                                        <p:tgtEl>
                                          <p:spTgt spid="12"/>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slide(fromTop)">
                                      <p:cBhvr>
                                        <p:cTn id="11" dur="500"/>
                                        <p:tgtEl>
                                          <p:spTgt spid="40"/>
                                        </p:tgtEl>
                                      </p:cBhvr>
                                    </p:animEffect>
                                  </p:childTnLst>
                                </p:cTn>
                              </p:par>
                            </p:childTnLst>
                          </p:cTn>
                        </p:par>
                        <p:par>
                          <p:cTn id="12" fill="hold">
                            <p:stCondLst>
                              <p:cond delay="1000"/>
                            </p:stCondLst>
                            <p:childTnLst>
                              <p:par>
                                <p:cTn id="13" presetID="12" presetClass="entr" presetSubtype="1"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slide(fromTop)">
                                      <p:cBhvr>
                                        <p:cTn id="15" dur="500"/>
                                        <p:tgtEl>
                                          <p:spTgt spid="47"/>
                                        </p:tgtEl>
                                      </p:cBhvr>
                                    </p:animEffect>
                                  </p:childTnLst>
                                </p:cTn>
                              </p:par>
                            </p:childTnLst>
                          </p:cTn>
                        </p:par>
                        <p:par>
                          <p:cTn id="16" fill="hold">
                            <p:stCondLst>
                              <p:cond delay="1500"/>
                            </p:stCondLst>
                            <p:childTnLst>
                              <p:par>
                                <p:cTn id="17" presetID="12" presetClass="entr" presetSubtype="1"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slide(fromTo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2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51675" y="2036763"/>
            <a:ext cx="1228725"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26"/>
          <p:cNvPicPr>
            <a:picLocks noChangeAspect="1" noChangeArrowheads="1"/>
          </p:cNvPicPr>
          <p:nvPr/>
        </p:nvPicPr>
        <p:blipFill>
          <a:blip r:embed="rId2" cstate="print">
            <a:extLst>
              <a:ext uri="{28A0092B-C50C-407E-A947-70E740481C1C}">
                <a14:useLocalDpi xmlns:a14="http://schemas.microsoft.com/office/drawing/2010/main" val="0"/>
              </a:ext>
            </a:extLst>
          </a:blip>
          <a:srcRect r="7535"/>
          <a:stretch>
            <a:fillRect/>
          </a:stretch>
        </p:blipFill>
        <p:spPr bwMode="auto">
          <a:xfrm>
            <a:off x="906463" y="2060575"/>
            <a:ext cx="1235075"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27"/>
          <p:cNvPicPr>
            <a:picLocks noChangeAspect="1" noChangeArrowheads="1"/>
          </p:cNvPicPr>
          <p:nvPr/>
        </p:nvPicPr>
        <p:blipFill>
          <a:blip r:embed="rId3" cstate="print">
            <a:extLst>
              <a:ext uri="{28A0092B-C50C-407E-A947-70E740481C1C}">
                <a14:useLocalDpi xmlns:a14="http://schemas.microsoft.com/office/drawing/2010/main" val="0"/>
              </a:ext>
            </a:extLst>
          </a:blip>
          <a:srcRect l="6564" r="7132"/>
          <a:stretch>
            <a:fillRect/>
          </a:stretch>
        </p:blipFill>
        <p:spPr bwMode="auto">
          <a:xfrm>
            <a:off x="3370263" y="3268663"/>
            <a:ext cx="1223962"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文本框 45"/>
          <p:cNvSpPr>
            <a:spLocks noChangeArrowheads="1"/>
          </p:cNvSpPr>
          <p:nvPr/>
        </p:nvSpPr>
        <p:spPr bwMode="auto">
          <a:xfrm>
            <a:off x="501650" y="487363"/>
            <a:ext cx="22860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1" tIns="34270" rIns="68541" bIns="34270">
            <a:spAutoFit/>
          </a:bodyPr>
          <a:lstStyle/>
          <a:p>
            <a:pPr algn="ctr" eaLnBrk="1" hangingPunct="1"/>
            <a:r>
              <a:rPr lang="en-US" altLang="zh-CN" sz="2800">
                <a:solidFill>
                  <a:srgbClr val="F2F2F2"/>
                </a:solidFill>
                <a:ea typeface="Arial Unicode MS" panose="020B0604020202020204" pitchFamily="34" charset="-122"/>
                <a:cs typeface="Arial Unicode MS" panose="020B0604020202020204" pitchFamily="34" charset="-122"/>
                <a:sym typeface="微软雅黑" panose="020B0503020204020204" pitchFamily="34" charset="-122"/>
              </a:rPr>
              <a:t>CONTENTS</a:t>
            </a:r>
            <a:endParaRPr lang="zh-CN" altLang="en-US" sz="2800">
              <a:solidFill>
                <a:srgbClr val="F2F2F2"/>
              </a:solidFill>
              <a:ea typeface="Arial Unicode MS" panose="020B0604020202020204" pitchFamily="34" charset="-122"/>
              <a:cs typeface="Arial Unicode MS" panose="020B0604020202020204" pitchFamily="34" charset="-122"/>
              <a:sym typeface="微软雅黑" panose="020B0503020204020204" pitchFamily="34" charset="-122"/>
            </a:endParaRPr>
          </a:p>
        </p:txBody>
      </p:sp>
      <p:grpSp>
        <p:nvGrpSpPr>
          <p:cNvPr id="2" name="组合 1"/>
          <p:cNvGrpSpPr/>
          <p:nvPr/>
        </p:nvGrpSpPr>
        <p:grpSpPr bwMode="auto">
          <a:xfrm>
            <a:off x="2141538" y="2041525"/>
            <a:ext cx="1227137" cy="1227138"/>
            <a:chOff x="3169166" y="2457450"/>
            <a:chExt cx="1638221" cy="1638300"/>
          </a:xfrm>
        </p:grpSpPr>
        <p:sp>
          <p:nvSpPr>
            <p:cNvPr id="33" name="矩形 4"/>
            <p:cNvSpPr>
              <a:spLocks noChangeArrowheads="1"/>
            </p:cNvSpPr>
            <p:nvPr/>
          </p:nvSpPr>
          <p:spPr bwMode="auto">
            <a:xfrm>
              <a:off x="3169166" y="2457450"/>
              <a:ext cx="1638221" cy="1638300"/>
            </a:xfrm>
            <a:prstGeom prst="rect">
              <a:avLst/>
            </a:prstGeom>
            <a:solidFill>
              <a:schemeClr val="bg1">
                <a:alpha val="20000"/>
              </a:schemeClr>
            </a:solidFill>
            <a:ln>
              <a:noFill/>
            </a:ln>
          </p:spPr>
          <p:txBody>
            <a:bodyPr anchor="ctr"/>
            <a:lstStyle/>
            <a:p>
              <a:pPr algn="ctr" defTabSz="685165" eaLnBrk="1" fontAlgn="auto" hangingPunct="1">
                <a:spcBef>
                  <a:spcPts val="0"/>
                </a:spcBef>
                <a:spcAft>
                  <a:spcPts val="0"/>
                </a:spcAft>
                <a:defRPr/>
              </a:pPr>
              <a:endParaRPr lang="zh-CN" altLang="zh-CN" sz="1350" dirty="0">
                <a:solidFill>
                  <a:schemeClr val="bg1">
                    <a:lumMod val="95000"/>
                  </a:schemeClr>
                </a:solidFill>
                <a:ea typeface="+mn-ea"/>
                <a:sym typeface="宋体" panose="02010600030101010101" pitchFamily="2" charset="-122"/>
              </a:endParaRPr>
            </a:p>
          </p:txBody>
        </p:sp>
        <p:sp>
          <p:nvSpPr>
            <p:cNvPr id="57" name="文本框 42"/>
            <p:cNvSpPr>
              <a:spLocks noChangeArrowheads="1"/>
            </p:cNvSpPr>
            <p:nvPr/>
          </p:nvSpPr>
          <p:spPr bwMode="auto">
            <a:xfrm>
              <a:off x="3362022" y="3635839"/>
              <a:ext cx="1369070" cy="384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5165" eaLnBrk="1" fontAlgn="auto" hangingPunct="1">
                <a:spcBef>
                  <a:spcPts val="0"/>
                </a:spcBef>
                <a:spcAft>
                  <a:spcPts val="0"/>
                </a:spcAft>
                <a:defRPr/>
              </a:pPr>
              <a:r>
                <a:rPr lang="en-US" altLang="zh-CN" sz="1275" dirty="0">
                  <a:solidFill>
                    <a:schemeClr val="bg1">
                      <a:lumMod val="95000"/>
                    </a:schemeClr>
                  </a:solidFill>
                  <a:ea typeface="+mn-ea"/>
                  <a:sym typeface="微软雅黑" panose="020B0503020204020204" pitchFamily="34" charset="-122"/>
                </a:rPr>
                <a:t>2.</a:t>
              </a:r>
              <a:r>
                <a:rPr lang="zh-CN" altLang="en-US" sz="1275" dirty="0">
                  <a:solidFill>
                    <a:schemeClr val="bg1">
                      <a:lumMod val="95000"/>
                    </a:schemeClr>
                  </a:solidFill>
                  <a:ea typeface="+mn-ea"/>
                  <a:sym typeface="微软雅黑" panose="020B0503020204020204" pitchFamily="34" charset="-122"/>
                </a:rPr>
                <a:t>项目分析</a:t>
              </a:r>
              <a:endParaRPr lang="zh-CN" altLang="en-US" sz="1275" dirty="0">
                <a:solidFill>
                  <a:schemeClr val="bg1">
                    <a:lumMod val="95000"/>
                  </a:schemeClr>
                </a:solidFill>
                <a:ea typeface="+mn-ea"/>
                <a:sym typeface="微软雅黑" panose="020B0503020204020204" pitchFamily="34" charset="-122"/>
              </a:endParaRPr>
            </a:p>
          </p:txBody>
        </p:sp>
        <p:grpSp>
          <p:nvGrpSpPr>
            <p:cNvPr id="65" name="组合 64"/>
            <p:cNvGrpSpPr>
              <a:grpSpLocks noChangeAspect="1"/>
            </p:cNvGrpSpPr>
            <p:nvPr/>
          </p:nvGrpSpPr>
          <p:grpSpPr>
            <a:xfrm>
              <a:off x="3694246" y="2804636"/>
              <a:ext cx="648000" cy="624651"/>
              <a:chOff x="7019925" y="5499100"/>
              <a:chExt cx="312738" cy="301626"/>
            </a:xfrm>
            <a:solidFill>
              <a:schemeClr val="bg1"/>
            </a:solidFill>
          </p:grpSpPr>
          <p:sp>
            <p:nvSpPr>
              <p:cNvPr id="66"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dirty="0">
                  <a:solidFill>
                    <a:schemeClr val="bg1">
                      <a:lumMod val="95000"/>
                    </a:schemeClr>
                  </a:solidFill>
                </a:endParaRPr>
              </a:p>
            </p:txBody>
          </p:sp>
          <p:sp>
            <p:nvSpPr>
              <p:cNvPr id="67"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dirty="0">
                  <a:solidFill>
                    <a:schemeClr val="bg1">
                      <a:lumMod val="95000"/>
                    </a:schemeClr>
                  </a:solidFill>
                </a:endParaRPr>
              </a:p>
            </p:txBody>
          </p:sp>
        </p:grpSp>
      </p:grpSp>
      <p:grpSp>
        <p:nvGrpSpPr>
          <p:cNvPr id="3" name="组合 2"/>
          <p:cNvGrpSpPr/>
          <p:nvPr/>
        </p:nvGrpSpPr>
        <p:grpSpPr bwMode="auto">
          <a:xfrm>
            <a:off x="3368675" y="2041525"/>
            <a:ext cx="1228725" cy="1227138"/>
            <a:chOff x="4806792" y="2457450"/>
            <a:chExt cx="1638221" cy="1638300"/>
          </a:xfrm>
        </p:grpSpPr>
        <p:sp>
          <p:nvSpPr>
            <p:cNvPr id="34" name="矩形 5"/>
            <p:cNvSpPr>
              <a:spLocks noChangeArrowheads="1"/>
            </p:cNvSpPr>
            <p:nvPr/>
          </p:nvSpPr>
          <p:spPr bwMode="auto">
            <a:xfrm>
              <a:off x="4806792" y="2457450"/>
              <a:ext cx="1638221" cy="1638300"/>
            </a:xfrm>
            <a:prstGeom prst="rect">
              <a:avLst/>
            </a:prstGeom>
            <a:solidFill>
              <a:schemeClr val="bg1">
                <a:alpha val="30000"/>
              </a:schemeClr>
            </a:solidFill>
            <a:ln>
              <a:noFill/>
            </a:ln>
          </p:spPr>
          <p:txBody>
            <a:bodyPr anchor="ctr"/>
            <a:lstStyle/>
            <a:p>
              <a:pPr algn="ctr" defTabSz="685165" eaLnBrk="1" fontAlgn="auto" hangingPunct="1">
                <a:spcBef>
                  <a:spcPts val="0"/>
                </a:spcBef>
                <a:spcAft>
                  <a:spcPts val="0"/>
                </a:spcAft>
                <a:defRPr/>
              </a:pPr>
              <a:endParaRPr lang="zh-CN" altLang="zh-CN" sz="1350" dirty="0">
                <a:solidFill>
                  <a:schemeClr val="bg1">
                    <a:lumMod val="95000"/>
                  </a:schemeClr>
                </a:solidFill>
                <a:ea typeface="+mn-ea"/>
                <a:sym typeface="宋体" panose="02010600030101010101" pitchFamily="2" charset="-122"/>
              </a:endParaRPr>
            </a:p>
          </p:txBody>
        </p:sp>
        <p:sp>
          <p:nvSpPr>
            <p:cNvPr id="68" name="Freeform 8"/>
            <p:cNvSpPr>
              <a:spLocks noEditPoints="1"/>
            </p:cNvSpPr>
            <p:nvPr/>
          </p:nvSpPr>
          <p:spPr bwMode="auto">
            <a:xfrm>
              <a:off x="5208939" y="2749928"/>
              <a:ext cx="776780" cy="680329"/>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bg1"/>
            </a:solidFill>
            <a:ln>
              <a:noFill/>
            </a:ln>
          </p:spPr>
          <p:txBody>
            <a:bodyPr lIns="68544" tIns="34272" rIns="68544" bIns="34272"/>
            <a:lstStyle/>
            <a:p>
              <a:pPr defTabSz="685165" eaLnBrk="1" fontAlgn="auto" hangingPunct="1">
                <a:spcBef>
                  <a:spcPts val="0"/>
                </a:spcBef>
                <a:spcAft>
                  <a:spcPts val="0"/>
                </a:spcAft>
                <a:defRPr/>
              </a:pPr>
              <a:endParaRPr lang="zh-CN" altLang="en-US" sz="1350" dirty="0">
                <a:solidFill>
                  <a:schemeClr val="bg1">
                    <a:lumMod val="95000"/>
                  </a:schemeClr>
                </a:solidFill>
                <a:ea typeface="+mn-ea"/>
              </a:endParaRPr>
            </a:p>
          </p:txBody>
        </p:sp>
        <p:sp>
          <p:nvSpPr>
            <p:cNvPr id="69" name="文本框 42"/>
            <p:cNvSpPr>
              <a:spLocks noChangeArrowheads="1"/>
            </p:cNvSpPr>
            <p:nvPr/>
          </p:nvSpPr>
          <p:spPr bwMode="auto">
            <a:xfrm>
              <a:off x="4946485" y="3635839"/>
              <a:ext cx="1369418" cy="384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5165" eaLnBrk="1" fontAlgn="auto" hangingPunct="1">
                <a:spcBef>
                  <a:spcPts val="0"/>
                </a:spcBef>
                <a:spcAft>
                  <a:spcPts val="0"/>
                </a:spcAft>
                <a:defRPr/>
              </a:pPr>
              <a:r>
                <a:rPr lang="en-US" altLang="zh-CN" sz="1275" dirty="0">
                  <a:solidFill>
                    <a:schemeClr val="bg1">
                      <a:lumMod val="95000"/>
                    </a:schemeClr>
                  </a:solidFill>
                  <a:ea typeface="+mn-ea"/>
                  <a:sym typeface="微软雅黑" panose="020B0503020204020204" pitchFamily="34" charset="-122"/>
                </a:rPr>
                <a:t>3.</a:t>
              </a:r>
              <a:r>
                <a:rPr lang="zh-CN" altLang="en-US" sz="1275" dirty="0">
                  <a:solidFill>
                    <a:schemeClr val="bg1">
                      <a:lumMod val="95000"/>
                    </a:schemeClr>
                  </a:solidFill>
                  <a:ea typeface="+mn-ea"/>
                  <a:sym typeface="微软雅黑" panose="020B0503020204020204" pitchFamily="34" charset="-122"/>
                </a:rPr>
                <a:t>概要设计</a:t>
              </a:r>
              <a:endParaRPr lang="zh-CN" altLang="en-US" sz="1275" dirty="0">
                <a:solidFill>
                  <a:schemeClr val="bg1">
                    <a:lumMod val="95000"/>
                  </a:schemeClr>
                </a:solidFill>
                <a:ea typeface="+mn-ea"/>
                <a:sym typeface="微软雅黑" panose="020B0503020204020204" pitchFamily="34" charset="-122"/>
              </a:endParaRPr>
            </a:p>
          </p:txBody>
        </p:sp>
      </p:grpSp>
      <p:pic>
        <p:nvPicPr>
          <p:cNvPr id="88" name="图片 25"/>
          <p:cNvPicPr>
            <a:picLocks noChangeAspect="1" noChangeArrowheads="1"/>
          </p:cNvPicPr>
          <p:nvPr/>
        </p:nvPicPr>
        <p:blipFill>
          <a:blip r:embed="rId4" cstate="print">
            <a:extLst>
              <a:ext uri="{28A0092B-C50C-407E-A947-70E740481C1C}">
                <a14:useLocalDpi xmlns:a14="http://schemas.microsoft.com/office/drawing/2010/main" val="0"/>
              </a:ext>
            </a:extLst>
          </a:blip>
          <a:srcRect r="13440"/>
          <a:stretch>
            <a:fillRect/>
          </a:stretch>
        </p:blipFill>
        <p:spPr bwMode="auto">
          <a:xfrm>
            <a:off x="4594225" y="812800"/>
            <a:ext cx="1230313"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 name="组合 97"/>
          <p:cNvGrpSpPr/>
          <p:nvPr/>
        </p:nvGrpSpPr>
        <p:grpSpPr bwMode="auto">
          <a:xfrm>
            <a:off x="5824220" y="810895"/>
            <a:ext cx="1236345" cy="1229360"/>
            <a:chOff x="2265717" y="4383149"/>
            <a:chExt cx="1606860" cy="1622378"/>
          </a:xfrm>
        </p:grpSpPr>
        <p:sp>
          <p:nvSpPr>
            <p:cNvPr id="99" name="矩形 21"/>
            <p:cNvSpPr>
              <a:spLocks noChangeArrowheads="1"/>
            </p:cNvSpPr>
            <p:nvPr/>
          </p:nvSpPr>
          <p:spPr bwMode="auto">
            <a:xfrm>
              <a:off x="2265717" y="4383149"/>
              <a:ext cx="1606860" cy="1622378"/>
            </a:xfrm>
            <a:prstGeom prst="rect">
              <a:avLst/>
            </a:prstGeom>
            <a:solidFill>
              <a:schemeClr val="bg1">
                <a:lumMod val="85000"/>
                <a:alpha val="50000"/>
              </a:schemeClr>
            </a:solidFill>
            <a:ln>
              <a:noFill/>
            </a:ln>
          </p:spPr>
          <p:txBody>
            <a:bodyPr anchor="ctr"/>
            <a:lstStyle/>
            <a:p>
              <a:pPr algn="ctr" defTabSz="685165" eaLnBrk="1" fontAlgn="auto" hangingPunct="1">
                <a:spcBef>
                  <a:spcPts val="0"/>
                </a:spcBef>
                <a:spcAft>
                  <a:spcPts val="0"/>
                </a:spcAft>
                <a:defRPr/>
              </a:pPr>
              <a:endParaRPr lang="zh-CN" altLang="zh-CN" sz="2100" dirty="0">
                <a:solidFill>
                  <a:schemeClr val="bg1">
                    <a:lumMod val="95000"/>
                  </a:schemeClr>
                </a:solidFill>
                <a:ea typeface="+mn-ea"/>
                <a:sym typeface="宋体" panose="02010600030101010101" pitchFamily="2" charset="-122"/>
              </a:endParaRPr>
            </a:p>
          </p:txBody>
        </p:sp>
        <p:sp>
          <p:nvSpPr>
            <p:cNvPr id="100" name="文本框 42"/>
            <p:cNvSpPr>
              <a:spLocks noChangeArrowheads="1"/>
            </p:cNvSpPr>
            <p:nvPr/>
          </p:nvSpPr>
          <p:spPr bwMode="auto">
            <a:xfrm>
              <a:off x="2392295" y="5486770"/>
              <a:ext cx="1366950" cy="38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5165" eaLnBrk="1" fontAlgn="auto" hangingPunct="1">
                <a:spcBef>
                  <a:spcPts val="0"/>
                </a:spcBef>
                <a:spcAft>
                  <a:spcPts val="0"/>
                </a:spcAft>
                <a:defRPr/>
              </a:pPr>
              <a:r>
                <a:rPr lang="zh-CN" altLang="en-US" sz="1275" dirty="0">
                  <a:solidFill>
                    <a:schemeClr val="bg1">
                      <a:lumMod val="95000"/>
                    </a:schemeClr>
                  </a:solidFill>
                  <a:ea typeface="+mn-ea"/>
                  <a:sym typeface="微软雅黑" panose="020B0503020204020204" pitchFamily="34" charset="-122"/>
                </a:rPr>
                <a:t>1.项目简介</a:t>
              </a:r>
              <a:endParaRPr lang="zh-CN" altLang="en-US" sz="1275" dirty="0">
                <a:solidFill>
                  <a:schemeClr val="bg1">
                    <a:lumMod val="95000"/>
                  </a:schemeClr>
                </a:solidFill>
                <a:ea typeface="+mn-ea"/>
                <a:sym typeface="微软雅黑" panose="020B0503020204020204" pitchFamily="34" charset="-122"/>
              </a:endParaRPr>
            </a:p>
          </p:txBody>
        </p:sp>
      </p:grpSp>
      <p:sp>
        <p:nvSpPr>
          <p:cNvPr id="103" name="矩形 21"/>
          <p:cNvSpPr>
            <a:spLocks noChangeArrowheads="1"/>
          </p:cNvSpPr>
          <p:nvPr/>
        </p:nvSpPr>
        <p:spPr bwMode="auto">
          <a:xfrm>
            <a:off x="4596130" y="3261360"/>
            <a:ext cx="1236345" cy="1254125"/>
          </a:xfrm>
          <a:prstGeom prst="rect">
            <a:avLst/>
          </a:prstGeom>
          <a:solidFill>
            <a:schemeClr val="bg1">
              <a:lumMod val="50000"/>
              <a:alpha val="50000"/>
            </a:schemeClr>
          </a:solidFill>
          <a:ln>
            <a:noFill/>
          </a:ln>
        </p:spPr>
        <p:txBody>
          <a:bodyPr anchor="ctr"/>
          <a:lstStyle/>
          <a:p>
            <a:pPr algn="ctr" defTabSz="685165" eaLnBrk="1" fontAlgn="auto" hangingPunct="1">
              <a:spcBef>
                <a:spcPts val="0"/>
              </a:spcBef>
              <a:spcAft>
                <a:spcPts val="0"/>
              </a:spcAft>
              <a:defRPr/>
            </a:pPr>
            <a:endParaRPr lang="zh-CN" altLang="zh-CN" sz="2100" dirty="0">
              <a:solidFill>
                <a:schemeClr val="bg1">
                  <a:lumMod val="95000"/>
                </a:schemeClr>
              </a:solidFill>
              <a:ea typeface="+mn-ea"/>
              <a:sym typeface="宋体" panose="02010600030101010101" pitchFamily="2" charset="-122"/>
            </a:endParaRPr>
          </a:p>
        </p:txBody>
      </p:sp>
      <p:grpSp>
        <p:nvGrpSpPr>
          <p:cNvPr id="105" name="组合 104"/>
          <p:cNvGrpSpPr/>
          <p:nvPr/>
        </p:nvGrpSpPr>
        <p:grpSpPr bwMode="auto">
          <a:xfrm>
            <a:off x="5830888" y="2049463"/>
            <a:ext cx="1228725" cy="1228725"/>
            <a:chOff x="2255813" y="4383987"/>
            <a:chExt cx="1638221" cy="1638300"/>
          </a:xfrm>
        </p:grpSpPr>
        <p:sp>
          <p:nvSpPr>
            <p:cNvPr id="106" name="矩形 21"/>
            <p:cNvSpPr>
              <a:spLocks noChangeArrowheads="1"/>
            </p:cNvSpPr>
            <p:nvPr/>
          </p:nvSpPr>
          <p:spPr bwMode="auto">
            <a:xfrm>
              <a:off x="2255813" y="4383987"/>
              <a:ext cx="1638221" cy="1638300"/>
            </a:xfrm>
            <a:prstGeom prst="rect">
              <a:avLst/>
            </a:prstGeom>
            <a:solidFill>
              <a:schemeClr val="bg1">
                <a:lumMod val="50000"/>
                <a:alpha val="50000"/>
              </a:schemeClr>
            </a:solidFill>
            <a:ln>
              <a:noFill/>
            </a:ln>
          </p:spPr>
          <p:txBody>
            <a:bodyPr anchor="ctr"/>
            <a:lstStyle/>
            <a:p>
              <a:pPr algn="ctr" defTabSz="685165" eaLnBrk="1" fontAlgn="auto" hangingPunct="1">
                <a:spcBef>
                  <a:spcPts val="0"/>
                </a:spcBef>
                <a:spcAft>
                  <a:spcPts val="0"/>
                </a:spcAft>
                <a:defRPr/>
              </a:pPr>
              <a:endParaRPr lang="zh-CN" altLang="zh-CN" sz="2100" dirty="0">
                <a:solidFill>
                  <a:schemeClr val="bg1">
                    <a:lumMod val="95000"/>
                  </a:schemeClr>
                </a:solidFill>
                <a:ea typeface="+mn-ea"/>
                <a:sym typeface="宋体" panose="02010600030101010101" pitchFamily="2" charset="-122"/>
              </a:endParaRPr>
            </a:p>
          </p:txBody>
        </p:sp>
        <p:sp>
          <p:nvSpPr>
            <p:cNvPr id="107" name="文本框 42"/>
            <p:cNvSpPr>
              <a:spLocks noChangeArrowheads="1"/>
            </p:cNvSpPr>
            <p:nvPr/>
          </p:nvSpPr>
          <p:spPr bwMode="auto">
            <a:xfrm>
              <a:off x="2391273" y="5524870"/>
              <a:ext cx="1367301" cy="38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5165" eaLnBrk="1" fontAlgn="auto" hangingPunct="1">
                <a:spcBef>
                  <a:spcPts val="0"/>
                </a:spcBef>
                <a:spcAft>
                  <a:spcPts val="0"/>
                </a:spcAft>
                <a:defRPr/>
              </a:pPr>
              <a:r>
                <a:rPr lang="zh-CN" altLang="en-US" sz="1275" dirty="0">
                  <a:solidFill>
                    <a:schemeClr val="bg1">
                      <a:lumMod val="95000"/>
                    </a:schemeClr>
                  </a:solidFill>
                  <a:ea typeface="+mn-ea"/>
                  <a:sym typeface="微软雅黑" panose="020B0503020204020204" pitchFamily="34" charset="-122"/>
                </a:rPr>
                <a:t>5</a:t>
              </a:r>
              <a:r>
                <a:rPr lang="zh-CN" altLang="en-US" sz="1275" dirty="0">
                  <a:solidFill>
                    <a:schemeClr val="bg1">
                      <a:lumMod val="95000"/>
                    </a:schemeClr>
                  </a:solidFill>
                  <a:ea typeface="+mn-ea"/>
                  <a:sym typeface="微软雅黑" panose="020B0503020204020204" pitchFamily="34" charset="-122"/>
                </a:rPr>
                <a:t>.项目亮点</a:t>
              </a:r>
              <a:endParaRPr lang="zh-CN" altLang="en-US" sz="1050" dirty="0">
                <a:solidFill>
                  <a:schemeClr val="bg1">
                    <a:lumMod val="95000"/>
                  </a:schemeClr>
                </a:solidFill>
                <a:ea typeface="+mn-ea"/>
                <a:sym typeface="微软雅黑" panose="020B0503020204020204" pitchFamily="34" charset="-122"/>
              </a:endParaRPr>
            </a:p>
          </p:txBody>
        </p:sp>
      </p:grpSp>
      <p:cxnSp>
        <p:nvCxnSpPr>
          <p:cNvPr id="8" name="直接连接符 7"/>
          <p:cNvCxnSpPr/>
          <p:nvPr/>
        </p:nvCxnSpPr>
        <p:spPr>
          <a:xfrm>
            <a:off x="558800" y="1006475"/>
            <a:ext cx="2178050"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4" name="Freeform 133"/>
          <p:cNvSpPr/>
          <p:nvPr/>
        </p:nvSpPr>
        <p:spPr bwMode="auto">
          <a:xfrm>
            <a:off x="6209665" y="1097915"/>
            <a:ext cx="400685" cy="381635"/>
          </a:xfrm>
          <a:custGeom>
            <a:avLst/>
            <a:gdLst>
              <a:gd name="T0" fmla="*/ 150 w 154"/>
              <a:gd name="T1" fmla="*/ 0 h 133"/>
              <a:gd name="T2" fmla="*/ 54 w 154"/>
              <a:gd name="T3" fmla="*/ 84 h 133"/>
              <a:gd name="T4" fmla="*/ 17 w 154"/>
              <a:gd name="T5" fmla="*/ 54 h 133"/>
              <a:gd name="T6" fmla="*/ 0 w 154"/>
              <a:gd name="T7" fmla="*/ 68 h 133"/>
              <a:gd name="T8" fmla="*/ 65 w 154"/>
              <a:gd name="T9" fmla="*/ 133 h 133"/>
              <a:gd name="T10" fmla="*/ 154 w 154"/>
              <a:gd name="T11" fmla="*/ 9 h 133"/>
              <a:gd name="T12" fmla="*/ 150 w 154"/>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4" h="133">
                <a:moveTo>
                  <a:pt x="150" y="0"/>
                </a:moveTo>
                <a:cubicBezTo>
                  <a:pt x="104" y="29"/>
                  <a:pt x="69" y="65"/>
                  <a:pt x="54" y="84"/>
                </a:cubicBezTo>
                <a:cubicBezTo>
                  <a:pt x="17" y="54"/>
                  <a:pt x="17" y="54"/>
                  <a:pt x="17" y="54"/>
                </a:cubicBezTo>
                <a:cubicBezTo>
                  <a:pt x="0" y="68"/>
                  <a:pt x="0" y="68"/>
                  <a:pt x="0" y="68"/>
                </a:cubicBezTo>
                <a:cubicBezTo>
                  <a:pt x="65" y="133"/>
                  <a:pt x="65" y="133"/>
                  <a:pt x="65" y="133"/>
                </a:cubicBezTo>
                <a:cubicBezTo>
                  <a:pt x="76" y="105"/>
                  <a:pt x="111" y="49"/>
                  <a:pt x="154" y="9"/>
                </a:cubicBezTo>
                <a:lnTo>
                  <a:pt x="150" y="0"/>
                </a:ln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grpSp>
        <p:nvGrpSpPr>
          <p:cNvPr id="10" name="组合 9"/>
          <p:cNvGrpSpPr/>
          <p:nvPr/>
        </p:nvGrpSpPr>
        <p:grpSpPr bwMode="auto">
          <a:xfrm>
            <a:off x="4585018" y="2052003"/>
            <a:ext cx="1228725" cy="1228725"/>
            <a:chOff x="8048311" y="4107656"/>
            <a:chExt cx="1638221" cy="1638300"/>
          </a:xfrm>
        </p:grpSpPr>
        <p:sp>
          <p:nvSpPr>
            <p:cNvPr id="11" name="矩形 21"/>
            <p:cNvSpPr>
              <a:spLocks noChangeArrowheads="1"/>
            </p:cNvSpPr>
            <p:nvPr/>
          </p:nvSpPr>
          <p:spPr bwMode="auto">
            <a:xfrm>
              <a:off x="8048311" y="4107656"/>
              <a:ext cx="1638221" cy="1638300"/>
            </a:xfrm>
            <a:prstGeom prst="rect">
              <a:avLst/>
            </a:prstGeom>
            <a:solidFill>
              <a:schemeClr val="bg1">
                <a:alpha val="20000"/>
              </a:schemeClr>
            </a:solidFill>
            <a:ln>
              <a:noFill/>
            </a:ln>
          </p:spPr>
          <p:txBody>
            <a:bodyPr anchor="ctr"/>
            <a:p>
              <a:pPr algn="ctr" defTabSz="685165" eaLnBrk="1" fontAlgn="auto" hangingPunct="1">
                <a:spcBef>
                  <a:spcPts val="0"/>
                </a:spcBef>
                <a:spcAft>
                  <a:spcPts val="0"/>
                </a:spcAft>
                <a:defRPr/>
              </a:pPr>
              <a:endParaRPr lang="zh-CN" altLang="zh-CN" sz="1350" dirty="0">
                <a:solidFill>
                  <a:schemeClr val="bg1">
                    <a:lumMod val="95000"/>
                  </a:schemeClr>
                </a:solidFill>
                <a:ea typeface="+mn-ea"/>
                <a:sym typeface="宋体" panose="02010600030101010101" pitchFamily="2" charset="-122"/>
              </a:endParaRPr>
            </a:p>
          </p:txBody>
        </p:sp>
        <p:grpSp>
          <p:nvGrpSpPr>
            <p:cNvPr id="12" name="组合 11"/>
            <p:cNvGrpSpPr>
              <a:grpSpLocks noChangeAspect="1"/>
            </p:cNvGrpSpPr>
            <p:nvPr/>
          </p:nvGrpSpPr>
          <p:grpSpPr>
            <a:xfrm>
              <a:off x="8630144" y="4419129"/>
              <a:ext cx="684000" cy="524129"/>
              <a:chOff x="5611813" y="1835150"/>
              <a:chExt cx="285750" cy="219076"/>
            </a:xfrm>
            <a:solidFill>
              <a:schemeClr val="bg1"/>
            </a:solidFill>
          </p:grpSpPr>
          <p:sp>
            <p:nvSpPr>
              <p:cNvPr id="13" name="Freeform 57"/>
              <p:cNvSpPr/>
              <p:nvPr/>
            </p:nvSpPr>
            <p:spPr bwMode="auto">
              <a:xfrm>
                <a:off x="5611813" y="2046288"/>
                <a:ext cx="285750" cy="793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685165" eaLnBrk="1" fontAlgn="auto" hangingPunct="1">
                  <a:spcBef>
                    <a:spcPts val="0"/>
                  </a:spcBef>
                  <a:spcAft>
                    <a:spcPts val="0"/>
                  </a:spcAft>
                  <a:defRPr/>
                </a:pPr>
                <a:endParaRPr lang="zh-CN" altLang="en-US" sz="1350" dirty="0">
                  <a:solidFill>
                    <a:schemeClr val="bg1">
                      <a:lumMod val="95000"/>
                    </a:schemeClr>
                  </a:solidFill>
                </a:endParaRPr>
              </a:p>
            </p:txBody>
          </p:sp>
          <p:sp>
            <p:nvSpPr>
              <p:cNvPr id="14" name="Rectangle 58"/>
              <p:cNvSpPr>
                <a:spLocks noChangeArrowheads="1"/>
              </p:cNvSpPr>
              <p:nvPr/>
            </p:nvSpPr>
            <p:spPr bwMode="auto">
              <a:xfrm>
                <a:off x="5648326" y="1884363"/>
                <a:ext cx="41275" cy="139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685165" eaLnBrk="1" fontAlgn="auto" hangingPunct="1">
                  <a:spcBef>
                    <a:spcPts val="0"/>
                  </a:spcBef>
                  <a:spcAft>
                    <a:spcPts val="0"/>
                  </a:spcAft>
                  <a:defRPr/>
                </a:pPr>
                <a:endParaRPr lang="zh-CN" altLang="en-US" sz="1350" dirty="0">
                  <a:solidFill>
                    <a:schemeClr val="bg1">
                      <a:lumMod val="95000"/>
                    </a:schemeClr>
                  </a:solidFill>
                </a:endParaRPr>
              </a:p>
            </p:txBody>
          </p:sp>
          <p:sp>
            <p:nvSpPr>
              <p:cNvPr id="15" name="Rectangle 59"/>
              <p:cNvSpPr>
                <a:spLocks noChangeArrowheads="1"/>
              </p:cNvSpPr>
              <p:nvPr/>
            </p:nvSpPr>
            <p:spPr bwMode="auto">
              <a:xfrm>
                <a:off x="5708651" y="1835150"/>
                <a:ext cx="41275" cy="1889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685165" eaLnBrk="1" fontAlgn="auto" hangingPunct="1">
                  <a:spcBef>
                    <a:spcPts val="0"/>
                  </a:spcBef>
                  <a:spcAft>
                    <a:spcPts val="0"/>
                  </a:spcAft>
                  <a:defRPr/>
                </a:pPr>
                <a:endParaRPr lang="zh-CN" altLang="en-US" sz="1350" dirty="0">
                  <a:solidFill>
                    <a:schemeClr val="bg1">
                      <a:lumMod val="95000"/>
                    </a:schemeClr>
                  </a:solidFill>
                </a:endParaRPr>
              </a:p>
            </p:txBody>
          </p:sp>
          <p:sp>
            <p:nvSpPr>
              <p:cNvPr id="16" name="Rectangle 60"/>
              <p:cNvSpPr>
                <a:spLocks noChangeArrowheads="1"/>
              </p:cNvSpPr>
              <p:nvPr/>
            </p:nvSpPr>
            <p:spPr bwMode="auto">
              <a:xfrm>
                <a:off x="5765801" y="1895475"/>
                <a:ext cx="41275" cy="128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685165" eaLnBrk="1" fontAlgn="auto" hangingPunct="1">
                  <a:spcBef>
                    <a:spcPts val="0"/>
                  </a:spcBef>
                  <a:spcAft>
                    <a:spcPts val="0"/>
                  </a:spcAft>
                  <a:defRPr/>
                </a:pPr>
                <a:endParaRPr lang="zh-CN" altLang="en-US" sz="1350" dirty="0">
                  <a:solidFill>
                    <a:schemeClr val="bg1">
                      <a:lumMod val="95000"/>
                    </a:schemeClr>
                  </a:solidFill>
                </a:endParaRPr>
              </a:p>
            </p:txBody>
          </p:sp>
          <p:sp>
            <p:nvSpPr>
              <p:cNvPr id="17" name="Rectangle 61"/>
              <p:cNvSpPr>
                <a:spLocks noChangeArrowheads="1"/>
              </p:cNvSpPr>
              <p:nvPr/>
            </p:nvSpPr>
            <p:spPr bwMode="auto">
              <a:xfrm>
                <a:off x="5829301" y="1936750"/>
                <a:ext cx="41275" cy="873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685165" eaLnBrk="1" fontAlgn="auto" hangingPunct="1">
                  <a:spcBef>
                    <a:spcPts val="0"/>
                  </a:spcBef>
                  <a:spcAft>
                    <a:spcPts val="0"/>
                  </a:spcAft>
                  <a:defRPr/>
                </a:pPr>
                <a:endParaRPr lang="zh-CN" altLang="en-US" sz="1350" dirty="0">
                  <a:solidFill>
                    <a:schemeClr val="bg1">
                      <a:lumMod val="95000"/>
                    </a:schemeClr>
                  </a:solidFill>
                </a:endParaRPr>
              </a:p>
            </p:txBody>
          </p:sp>
        </p:grpSp>
        <p:sp>
          <p:nvSpPr>
            <p:cNvPr id="18" name="文本框 42"/>
            <p:cNvSpPr>
              <a:spLocks noChangeArrowheads="1"/>
            </p:cNvSpPr>
            <p:nvPr/>
          </p:nvSpPr>
          <p:spPr bwMode="auto">
            <a:xfrm>
              <a:off x="8188427" y="5265050"/>
              <a:ext cx="1369418" cy="38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algn="ctr" defTabSz="685165" eaLnBrk="1" fontAlgn="auto" hangingPunct="1">
                <a:spcBef>
                  <a:spcPts val="0"/>
                </a:spcBef>
                <a:spcAft>
                  <a:spcPts val="0"/>
                </a:spcAft>
                <a:defRPr/>
              </a:pPr>
              <a:r>
                <a:rPr lang="en-US" altLang="zh-CN" sz="1275" dirty="0">
                  <a:solidFill>
                    <a:schemeClr val="bg1">
                      <a:lumMod val="95000"/>
                    </a:schemeClr>
                  </a:solidFill>
                  <a:ea typeface="+mn-ea"/>
                  <a:sym typeface="微软雅黑" panose="020B0503020204020204" pitchFamily="34" charset="-122"/>
                </a:rPr>
                <a:t>4.</a:t>
              </a:r>
              <a:r>
                <a:rPr lang="zh-CN" altLang="en-US" sz="1275" dirty="0">
                  <a:solidFill>
                    <a:schemeClr val="bg1">
                      <a:lumMod val="95000"/>
                    </a:schemeClr>
                  </a:solidFill>
                  <a:ea typeface="+mn-ea"/>
                  <a:sym typeface="微软雅黑" panose="020B0503020204020204" pitchFamily="34" charset="-122"/>
                </a:rPr>
                <a:t>平台展示</a:t>
              </a:r>
              <a:endParaRPr lang="zh-CN" altLang="en-US" sz="1275" dirty="0">
                <a:solidFill>
                  <a:schemeClr val="bg1">
                    <a:lumMod val="95000"/>
                  </a:schemeClr>
                </a:solidFill>
                <a:ea typeface="+mn-ea"/>
                <a:sym typeface="微软雅黑" panose="020B0503020204020204" pitchFamily="34" charset="-122"/>
              </a:endParaRPr>
            </a:p>
          </p:txBody>
        </p:sp>
      </p:grpSp>
      <p:sp>
        <p:nvSpPr>
          <p:cNvPr id="19" name="Freeform 155"/>
          <p:cNvSpPr>
            <a:spLocks noEditPoints="1"/>
          </p:cNvSpPr>
          <p:nvPr/>
        </p:nvSpPr>
        <p:spPr bwMode="auto">
          <a:xfrm>
            <a:off x="5045075" y="3504565"/>
            <a:ext cx="317500" cy="412750"/>
          </a:xfrm>
          <a:custGeom>
            <a:avLst/>
            <a:gdLst>
              <a:gd name="T0" fmla="*/ 108 w 120"/>
              <a:gd name="T1" fmla="*/ 15 h 168"/>
              <a:gd name="T2" fmla="*/ 98 w 120"/>
              <a:gd name="T3" fmla="*/ 34 h 168"/>
              <a:gd name="T4" fmla="*/ 87 w 120"/>
              <a:gd name="T5" fmla="*/ 15 h 168"/>
              <a:gd name="T6" fmla="*/ 71 w 120"/>
              <a:gd name="T7" fmla="*/ 6 h 168"/>
              <a:gd name="T8" fmla="*/ 73 w 120"/>
              <a:gd name="T9" fmla="*/ 22 h 168"/>
              <a:gd name="T10" fmla="*/ 48 w 120"/>
              <a:gd name="T11" fmla="*/ 22 h 168"/>
              <a:gd name="T12" fmla="*/ 50 w 120"/>
              <a:gd name="T13" fmla="*/ 6 h 168"/>
              <a:gd name="T14" fmla="*/ 33 w 120"/>
              <a:gd name="T15" fmla="*/ 15 h 168"/>
              <a:gd name="T16" fmla="*/ 22 w 120"/>
              <a:gd name="T17" fmla="*/ 34 h 168"/>
              <a:gd name="T18" fmla="*/ 12 w 120"/>
              <a:gd name="T19" fmla="*/ 15 h 168"/>
              <a:gd name="T20" fmla="*/ 0 w 120"/>
              <a:gd name="T21" fmla="*/ 6 h 168"/>
              <a:gd name="T22" fmla="*/ 3 w 120"/>
              <a:gd name="T23" fmla="*/ 132 h 168"/>
              <a:gd name="T24" fmla="*/ 120 w 120"/>
              <a:gd name="T25" fmla="*/ 168 h 168"/>
              <a:gd name="T26" fmla="*/ 108 w 120"/>
              <a:gd name="T27" fmla="*/ 6 h 168"/>
              <a:gd name="T28" fmla="*/ 53 w 120"/>
              <a:gd name="T29" fmla="*/ 158 h 168"/>
              <a:gd name="T30" fmla="*/ 10 w 120"/>
              <a:gd name="T31" fmla="*/ 116 h 168"/>
              <a:gd name="T32" fmla="*/ 110 w 120"/>
              <a:gd name="T33" fmla="*/ 44 h 168"/>
              <a:gd name="T34" fmla="*/ 101 w 120"/>
              <a:gd name="T35" fmla="*/ 75 h 168"/>
              <a:gd name="T36" fmla="*/ 21 w 120"/>
              <a:gd name="T37" fmla="*/ 88 h 168"/>
              <a:gd name="T38" fmla="*/ 101 w 120"/>
              <a:gd name="T39" fmla="*/ 75 h 168"/>
              <a:gd name="T40" fmla="*/ 21 w 120"/>
              <a:gd name="T41" fmla="*/ 55 h 168"/>
              <a:gd name="T42" fmla="*/ 101 w 120"/>
              <a:gd name="T43" fmla="*/ 67 h 168"/>
              <a:gd name="T44" fmla="*/ 101 w 120"/>
              <a:gd name="T45" fmla="*/ 96 h 168"/>
              <a:gd name="T46" fmla="*/ 21 w 120"/>
              <a:gd name="T47" fmla="*/ 108 h 168"/>
              <a:gd name="T48" fmla="*/ 101 w 120"/>
              <a:gd name="T49" fmla="*/ 96 h 168"/>
              <a:gd name="T50" fmla="*/ 104 w 120"/>
              <a:gd name="T51" fmla="*/ 23 h 168"/>
              <a:gd name="T52" fmla="*/ 98 w 120"/>
              <a:gd name="T53" fmla="*/ 0 h 168"/>
              <a:gd name="T54" fmla="*/ 92 w 120"/>
              <a:gd name="T55" fmla="*/ 23 h 168"/>
              <a:gd name="T56" fmla="*/ 22 w 120"/>
              <a:gd name="T57" fmla="*/ 29 h 168"/>
              <a:gd name="T58" fmla="*/ 29 w 120"/>
              <a:gd name="T59" fmla="*/ 6 h 168"/>
              <a:gd name="T60" fmla="*/ 16 w 120"/>
              <a:gd name="T61" fmla="*/ 6 h 168"/>
              <a:gd name="T62" fmla="*/ 22 w 120"/>
              <a:gd name="T63" fmla="*/ 29 h 168"/>
              <a:gd name="T64" fmla="*/ 66 w 120"/>
              <a:gd name="T65" fmla="*/ 23 h 168"/>
              <a:gd name="T66" fmla="*/ 60 w 120"/>
              <a:gd name="T67" fmla="*/ 0 h 168"/>
              <a:gd name="T68" fmla="*/ 54 w 120"/>
              <a:gd name="T69" fmla="*/ 2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168">
                <a:moveTo>
                  <a:pt x="108" y="6"/>
                </a:moveTo>
                <a:cubicBezTo>
                  <a:pt x="108" y="15"/>
                  <a:pt x="108" y="15"/>
                  <a:pt x="108" y="15"/>
                </a:cubicBezTo>
                <a:cubicBezTo>
                  <a:pt x="110" y="17"/>
                  <a:pt x="110" y="20"/>
                  <a:pt x="110" y="22"/>
                </a:cubicBezTo>
                <a:cubicBezTo>
                  <a:pt x="110" y="29"/>
                  <a:pt x="105" y="34"/>
                  <a:pt x="98" y="34"/>
                </a:cubicBezTo>
                <a:cubicBezTo>
                  <a:pt x="91" y="34"/>
                  <a:pt x="86" y="29"/>
                  <a:pt x="86" y="22"/>
                </a:cubicBezTo>
                <a:cubicBezTo>
                  <a:pt x="86" y="20"/>
                  <a:pt x="86" y="17"/>
                  <a:pt x="87" y="15"/>
                </a:cubicBezTo>
                <a:cubicBezTo>
                  <a:pt x="87" y="6"/>
                  <a:pt x="87" y="6"/>
                  <a:pt x="87" y="6"/>
                </a:cubicBezTo>
                <a:cubicBezTo>
                  <a:pt x="71" y="6"/>
                  <a:pt x="71" y="6"/>
                  <a:pt x="71" y="6"/>
                </a:cubicBezTo>
                <a:cubicBezTo>
                  <a:pt x="71" y="15"/>
                  <a:pt x="71" y="15"/>
                  <a:pt x="71" y="15"/>
                </a:cubicBezTo>
                <a:cubicBezTo>
                  <a:pt x="72" y="17"/>
                  <a:pt x="73" y="20"/>
                  <a:pt x="73" y="22"/>
                </a:cubicBezTo>
                <a:cubicBezTo>
                  <a:pt x="73" y="29"/>
                  <a:pt x="67" y="34"/>
                  <a:pt x="60" y="34"/>
                </a:cubicBezTo>
                <a:cubicBezTo>
                  <a:pt x="53" y="34"/>
                  <a:pt x="48" y="29"/>
                  <a:pt x="48" y="22"/>
                </a:cubicBezTo>
                <a:cubicBezTo>
                  <a:pt x="48" y="20"/>
                  <a:pt x="48" y="17"/>
                  <a:pt x="50" y="15"/>
                </a:cubicBezTo>
                <a:cubicBezTo>
                  <a:pt x="50" y="6"/>
                  <a:pt x="50" y="6"/>
                  <a:pt x="50" y="6"/>
                </a:cubicBezTo>
                <a:cubicBezTo>
                  <a:pt x="33" y="6"/>
                  <a:pt x="33" y="6"/>
                  <a:pt x="33" y="6"/>
                </a:cubicBezTo>
                <a:cubicBezTo>
                  <a:pt x="33" y="15"/>
                  <a:pt x="33" y="15"/>
                  <a:pt x="33" y="15"/>
                </a:cubicBezTo>
                <a:cubicBezTo>
                  <a:pt x="34" y="17"/>
                  <a:pt x="35" y="20"/>
                  <a:pt x="35" y="22"/>
                </a:cubicBezTo>
                <a:cubicBezTo>
                  <a:pt x="35" y="29"/>
                  <a:pt x="29" y="34"/>
                  <a:pt x="22" y="34"/>
                </a:cubicBezTo>
                <a:cubicBezTo>
                  <a:pt x="16" y="34"/>
                  <a:pt x="10" y="29"/>
                  <a:pt x="10" y="22"/>
                </a:cubicBezTo>
                <a:cubicBezTo>
                  <a:pt x="10" y="20"/>
                  <a:pt x="11" y="17"/>
                  <a:pt x="12" y="15"/>
                </a:cubicBezTo>
                <a:cubicBezTo>
                  <a:pt x="12" y="6"/>
                  <a:pt x="12" y="6"/>
                  <a:pt x="12" y="6"/>
                </a:cubicBezTo>
                <a:cubicBezTo>
                  <a:pt x="0" y="6"/>
                  <a:pt x="0" y="6"/>
                  <a:pt x="0" y="6"/>
                </a:cubicBezTo>
                <a:cubicBezTo>
                  <a:pt x="0" y="129"/>
                  <a:pt x="0" y="129"/>
                  <a:pt x="0" y="129"/>
                </a:cubicBezTo>
                <a:cubicBezTo>
                  <a:pt x="3" y="132"/>
                  <a:pt x="3" y="132"/>
                  <a:pt x="3" y="132"/>
                </a:cubicBezTo>
                <a:cubicBezTo>
                  <a:pt x="40" y="168"/>
                  <a:pt x="40" y="168"/>
                  <a:pt x="40" y="168"/>
                </a:cubicBezTo>
                <a:cubicBezTo>
                  <a:pt x="120" y="168"/>
                  <a:pt x="120" y="168"/>
                  <a:pt x="120" y="168"/>
                </a:cubicBezTo>
                <a:cubicBezTo>
                  <a:pt x="120" y="6"/>
                  <a:pt x="120" y="6"/>
                  <a:pt x="120" y="6"/>
                </a:cubicBezTo>
                <a:lnTo>
                  <a:pt x="108" y="6"/>
                </a:lnTo>
                <a:close/>
                <a:moveTo>
                  <a:pt x="110" y="158"/>
                </a:moveTo>
                <a:cubicBezTo>
                  <a:pt x="53" y="158"/>
                  <a:pt x="53" y="158"/>
                  <a:pt x="53" y="158"/>
                </a:cubicBezTo>
                <a:cubicBezTo>
                  <a:pt x="38" y="158"/>
                  <a:pt x="45" y="123"/>
                  <a:pt x="45" y="123"/>
                </a:cubicBezTo>
                <a:cubicBezTo>
                  <a:pt x="45" y="123"/>
                  <a:pt x="11" y="131"/>
                  <a:pt x="10" y="116"/>
                </a:cubicBezTo>
                <a:cubicBezTo>
                  <a:pt x="10" y="44"/>
                  <a:pt x="10" y="44"/>
                  <a:pt x="10" y="44"/>
                </a:cubicBezTo>
                <a:cubicBezTo>
                  <a:pt x="110" y="44"/>
                  <a:pt x="110" y="44"/>
                  <a:pt x="110" y="44"/>
                </a:cubicBezTo>
                <a:lnTo>
                  <a:pt x="110" y="158"/>
                </a:lnTo>
                <a:close/>
                <a:moveTo>
                  <a:pt x="101" y="75"/>
                </a:moveTo>
                <a:cubicBezTo>
                  <a:pt x="21" y="75"/>
                  <a:pt x="21" y="75"/>
                  <a:pt x="21" y="75"/>
                </a:cubicBezTo>
                <a:cubicBezTo>
                  <a:pt x="21" y="88"/>
                  <a:pt x="21" y="88"/>
                  <a:pt x="21" y="88"/>
                </a:cubicBezTo>
                <a:cubicBezTo>
                  <a:pt x="101" y="88"/>
                  <a:pt x="101" y="88"/>
                  <a:pt x="101" y="88"/>
                </a:cubicBezTo>
                <a:lnTo>
                  <a:pt x="101" y="75"/>
                </a:lnTo>
                <a:close/>
                <a:moveTo>
                  <a:pt x="101" y="55"/>
                </a:moveTo>
                <a:cubicBezTo>
                  <a:pt x="21" y="55"/>
                  <a:pt x="21" y="55"/>
                  <a:pt x="21" y="55"/>
                </a:cubicBezTo>
                <a:cubicBezTo>
                  <a:pt x="21" y="67"/>
                  <a:pt x="21" y="67"/>
                  <a:pt x="21" y="67"/>
                </a:cubicBezTo>
                <a:cubicBezTo>
                  <a:pt x="101" y="67"/>
                  <a:pt x="101" y="67"/>
                  <a:pt x="101" y="67"/>
                </a:cubicBezTo>
                <a:lnTo>
                  <a:pt x="101" y="55"/>
                </a:lnTo>
                <a:close/>
                <a:moveTo>
                  <a:pt x="101" y="96"/>
                </a:moveTo>
                <a:cubicBezTo>
                  <a:pt x="21" y="96"/>
                  <a:pt x="21" y="96"/>
                  <a:pt x="21" y="96"/>
                </a:cubicBezTo>
                <a:cubicBezTo>
                  <a:pt x="21" y="108"/>
                  <a:pt x="21" y="108"/>
                  <a:pt x="21" y="108"/>
                </a:cubicBezTo>
                <a:cubicBezTo>
                  <a:pt x="101" y="108"/>
                  <a:pt x="101" y="108"/>
                  <a:pt x="101" y="108"/>
                </a:cubicBezTo>
                <a:lnTo>
                  <a:pt x="101" y="96"/>
                </a:lnTo>
                <a:close/>
                <a:moveTo>
                  <a:pt x="98" y="29"/>
                </a:moveTo>
                <a:cubicBezTo>
                  <a:pt x="101" y="29"/>
                  <a:pt x="104" y="26"/>
                  <a:pt x="104" y="23"/>
                </a:cubicBezTo>
                <a:cubicBezTo>
                  <a:pt x="104" y="6"/>
                  <a:pt x="104" y="6"/>
                  <a:pt x="104" y="6"/>
                </a:cubicBezTo>
                <a:cubicBezTo>
                  <a:pt x="104" y="2"/>
                  <a:pt x="101" y="0"/>
                  <a:pt x="98" y="0"/>
                </a:cubicBezTo>
                <a:cubicBezTo>
                  <a:pt x="94" y="0"/>
                  <a:pt x="92" y="2"/>
                  <a:pt x="92" y="6"/>
                </a:cubicBezTo>
                <a:cubicBezTo>
                  <a:pt x="92" y="23"/>
                  <a:pt x="92" y="23"/>
                  <a:pt x="92" y="23"/>
                </a:cubicBezTo>
                <a:cubicBezTo>
                  <a:pt x="92" y="26"/>
                  <a:pt x="94" y="29"/>
                  <a:pt x="98" y="29"/>
                </a:cubicBezTo>
                <a:close/>
                <a:moveTo>
                  <a:pt x="22" y="29"/>
                </a:moveTo>
                <a:cubicBezTo>
                  <a:pt x="26" y="29"/>
                  <a:pt x="29" y="26"/>
                  <a:pt x="29" y="23"/>
                </a:cubicBezTo>
                <a:cubicBezTo>
                  <a:pt x="29" y="6"/>
                  <a:pt x="29" y="6"/>
                  <a:pt x="29" y="6"/>
                </a:cubicBezTo>
                <a:cubicBezTo>
                  <a:pt x="29" y="2"/>
                  <a:pt x="26" y="0"/>
                  <a:pt x="22" y="0"/>
                </a:cubicBezTo>
                <a:cubicBezTo>
                  <a:pt x="19" y="0"/>
                  <a:pt x="16" y="2"/>
                  <a:pt x="16" y="6"/>
                </a:cubicBezTo>
                <a:cubicBezTo>
                  <a:pt x="16" y="23"/>
                  <a:pt x="16" y="23"/>
                  <a:pt x="16" y="23"/>
                </a:cubicBezTo>
                <a:cubicBezTo>
                  <a:pt x="16" y="26"/>
                  <a:pt x="19" y="29"/>
                  <a:pt x="22" y="29"/>
                </a:cubicBezTo>
                <a:close/>
                <a:moveTo>
                  <a:pt x="60" y="29"/>
                </a:moveTo>
                <a:cubicBezTo>
                  <a:pt x="64" y="29"/>
                  <a:pt x="66" y="26"/>
                  <a:pt x="66" y="23"/>
                </a:cubicBezTo>
                <a:cubicBezTo>
                  <a:pt x="66" y="6"/>
                  <a:pt x="66" y="6"/>
                  <a:pt x="66" y="6"/>
                </a:cubicBezTo>
                <a:cubicBezTo>
                  <a:pt x="66" y="2"/>
                  <a:pt x="64" y="0"/>
                  <a:pt x="60" y="0"/>
                </a:cubicBezTo>
                <a:cubicBezTo>
                  <a:pt x="57" y="0"/>
                  <a:pt x="54" y="2"/>
                  <a:pt x="54" y="6"/>
                </a:cubicBezTo>
                <a:cubicBezTo>
                  <a:pt x="54" y="23"/>
                  <a:pt x="54" y="23"/>
                  <a:pt x="54" y="23"/>
                </a:cubicBezTo>
                <a:cubicBezTo>
                  <a:pt x="54" y="26"/>
                  <a:pt x="57" y="29"/>
                  <a:pt x="60" y="29"/>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20" name="文本框 42"/>
          <p:cNvSpPr>
            <a:spLocks noChangeArrowheads="1"/>
          </p:cNvSpPr>
          <p:nvPr/>
        </p:nvSpPr>
        <p:spPr bwMode="auto">
          <a:xfrm>
            <a:off x="4719638" y="4084320"/>
            <a:ext cx="1025525" cy="288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algn="ctr" defTabSz="685165" eaLnBrk="1" fontAlgn="auto" hangingPunct="1">
              <a:spcBef>
                <a:spcPts val="0"/>
              </a:spcBef>
              <a:spcAft>
                <a:spcPts val="0"/>
              </a:spcAft>
              <a:defRPr/>
            </a:pPr>
            <a:r>
              <a:rPr lang="en-US" altLang="zh-CN" sz="1275" dirty="0">
                <a:solidFill>
                  <a:schemeClr val="bg1">
                    <a:lumMod val="95000"/>
                  </a:schemeClr>
                </a:solidFill>
                <a:ea typeface="+mn-ea"/>
                <a:sym typeface="微软雅黑" panose="020B0503020204020204" pitchFamily="34" charset="-122"/>
              </a:rPr>
              <a:t>6</a:t>
            </a:r>
            <a:r>
              <a:rPr lang="zh-CN" altLang="en-US" sz="1275" dirty="0">
                <a:solidFill>
                  <a:schemeClr val="bg1">
                    <a:lumMod val="95000"/>
                  </a:schemeClr>
                </a:solidFill>
                <a:ea typeface="+mn-ea"/>
                <a:sym typeface="微软雅黑" panose="020B0503020204020204" pitchFamily="34" charset="-122"/>
              </a:rPr>
              <a:t>.项目总结</a:t>
            </a:r>
            <a:endParaRPr lang="zh-CN" altLang="en-US" sz="1050" dirty="0">
              <a:solidFill>
                <a:schemeClr val="bg1">
                  <a:lumMod val="95000"/>
                </a:schemeClr>
              </a:solidFill>
              <a:ea typeface="+mn-ea"/>
              <a:sym typeface="微软雅黑" panose="020B0503020204020204" pitchFamily="34" charset="-122"/>
            </a:endParaRPr>
          </a:p>
        </p:txBody>
      </p:sp>
      <p:sp>
        <p:nvSpPr>
          <p:cNvPr id="769" name="Freeform 316"/>
          <p:cNvSpPr/>
          <p:nvPr/>
        </p:nvSpPr>
        <p:spPr bwMode="auto">
          <a:xfrm>
            <a:off x="6223318" y="2260918"/>
            <a:ext cx="442912" cy="423862"/>
          </a:xfrm>
          <a:custGeom>
            <a:avLst/>
            <a:gdLst>
              <a:gd name="T0" fmla="*/ 151 w 196"/>
              <a:gd name="T1" fmla="*/ 176 h 188"/>
              <a:gd name="T2" fmla="*/ 110 w 196"/>
              <a:gd name="T3" fmla="*/ 135 h 188"/>
              <a:gd name="T4" fmla="*/ 113 w 196"/>
              <a:gd name="T5" fmla="*/ 118 h 188"/>
              <a:gd name="T6" fmla="*/ 100 w 196"/>
              <a:gd name="T7" fmla="*/ 123 h 188"/>
              <a:gd name="T8" fmla="*/ 85 w 196"/>
              <a:gd name="T9" fmla="*/ 116 h 188"/>
              <a:gd name="T10" fmla="*/ 89 w 196"/>
              <a:gd name="T11" fmla="*/ 135 h 188"/>
              <a:gd name="T12" fmla="*/ 48 w 196"/>
              <a:gd name="T13" fmla="*/ 176 h 188"/>
              <a:gd name="T14" fmla="*/ 7 w 196"/>
              <a:gd name="T15" fmla="*/ 135 h 188"/>
              <a:gd name="T16" fmla="*/ 48 w 196"/>
              <a:gd name="T17" fmla="*/ 93 h 188"/>
              <a:gd name="T18" fmla="*/ 83 w 196"/>
              <a:gd name="T19" fmla="*/ 112 h 188"/>
              <a:gd name="T20" fmla="*/ 81 w 196"/>
              <a:gd name="T21" fmla="*/ 105 h 188"/>
              <a:gd name="T22" fmla="*/ 96 w 196"/>
              <a:gd name="T23" fmla="*/ 86 h 188"/>
              <a:gd name="T24" fmla="*/ 59 w 196"/>
              <a:gd name="T25" fmla="*/ 45 h 188"/>
              <a:gd name="T26" fmla="*/ 100 w 196"/>
              <a:gd name="T27" fmla="*/ 4 h 188"/>
              <a:gd name="T28" fmla="*/ 141 w 196"/>
              <a:gd name="T29" fmla="*/ 45 h 188"/>
              <a:gd name="T30" fmla="*/ 104 w 196"/>
              <a:gd name="T31" fmla="*/ 86 h 188"/>
              <a:gd name="T32" fmla="*/ 119 w 196"/>
              <a:gd name="T33" fmla="*/ 105 h 188"/>
              <a:gd name="T34" fmla="*/ 118 w 196"/>
              <a:gd name="T35" fmla="*/ 110 h 188"/>
              <a:gd name="T36" fmla="*/ 151 w 196"/>
              <a:gd name="T37" fmla="*/ 93 h 188"/>
              <a:gd name="T38" fmla="*/ 192 w 196"/>
              <a:gd name="T39" fmla="*/ 135 h 188"/>
              <a:gd name="T40" fmla="*/ 188 w 196"/>
              <a:gd name="T41" fmla="*/ 152 h 188"/>
              <a:gd name="T42" fmla="*/ 196 w 196"/>
              <a:gd name="T43" fmla="*/ 121 h 188"/>
              <a:gd name="T44" fmla="*/ 165 w 196"/>
              <a:gd name="T45" fmla="*/ 65 h 188"/>
              <a:gd name="T46" fmla="*/ 98 w 196"/>
              <a:gd name="T47" fmla="*/ 0 h 188"/>
              <a:gd name="T48" fmla="*/ 32 w 196"/>
              <a:gd name="T49" fmla="*/ 63 h 188"/>
              <a:gd name="T50" fmla="*/ 0 w 196"/>
              <a:gd name="T51" fmla="*/ 120 h 188"/>
              <a:gd name="T52" fmla="*/ 67 w 196"/>
              <a:gd name="T53" fmla="*/ 186 h 188"/>
              <a:gd name="T54" fmla="*/ 97 w 196"/>
              <a:gd name="T55" fmla="*/ 179 h 188"/>
              <a:gd name="T56" fmla="*/ 129 w 196"/>
              <a:gd name="T57" fmla="*/ 188 h 188"/>
              <a:gd name="T58" fmla="*/ 183 w 196"/>
              <a:gd name="T59" fmla="*/ 160 h 188"/>
              <a:gd name="T60" fmla="*/ 151 w 196"/>
              <a:gd name="T61" fmla="*/ 17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88">
                <a:moveTo>
                  <a:pt x="151" y="176"/>
                </a:moveTo>
                <a:cubicBezTo>
                  <a:pt x="128" y="176"/>
                  <a:pt x="110" y="157"/>
                  <a:pt x="110" y="135"/>
                </a:cubicBezTo>
                <a:cubicBezTo>
                  <a:pt x="110" y="129"/>
                  <a:pt x="111" y="123"/>
                  <a:pt x="113" y="118"/>
                </a:cubicBezTo>
                <a:cubicBezTo>
                  <a:pt x="110" y="121"/>
                  <a:pt x="105" y="123"/>
                  <a:pt x="100" y="123"/>
                </a:cubicBezTo>
                <a:cubicBezTo>
                  <a:pt x="94" y="123"/>
                  <a:pt x="88" y="120"/>
                  <a:pt x="85" y="116"/>
                </a:cubicBezTo>
                <a:cubicBezTo>
                  <a:pt x="88" y="121"/>
                  <a:pt x="89" y="128"/>
                  <a:pt x="89" y="135"/>
                </a:cubicBezTo>
                <a:cubicBezTo>
                  <a:pt x="89" y="157"/>
                  <a:pt x="71" y="176"/>
                  <a:pt x="48" y="176"/>
                </a:cubicBezTo>
                <a:cubicBezTo>
                  <a:pt x="25" y="176"/>
                  <a:pt x="7" y="157"/>
                  <a:pt x="7" y="135"/>
                </a:cubicBezTo>
                <a:cubicBezTo>
                  <a:pt x="7" y="112"/>
                  <a:pt x="25" y="93"/>
                  <a:pt x="48" y="93"/>
                </a:cubicBezTo>
                <a:cubicBezTo>
                  <a:pt x="63" y="93"/>
                  <a:pt x="75" y="101"/>
                  <a:pt x="83" y="112"/>
                </a:cubicBezTo>
                <a:cubicBezTo>
                  <a:pt x="82" y="110"/>
                  <a:pt x="81" y="107"/>
                  <a:pt x="81" y="105"/>
                </a:cubicBezTo>
                <a:cubicBezTo>
                  <a:pt x="81" y="96"/>
                  <a:pt x="87" y="88"/>
                  <a:pt x="96" y="86"/>
                </a:cubicBezTo>
                <a:cubicBezTo>
                  <a:pt x="75" y="84"/>
                  <a:pt x="59" y="67"/>
                  <a:pt x="59" y="45"/>
                </a:cubicBezTo>
                <a:cubicBezTo>
                  <a:pt x="59" y="22"/>
                  <a:pt x="77" y="4"/>
                  <a:pt x="100" y="4"/>
                </a:cubicBezTo>
                <a:cubicBezTo>
                  <a:pt x="123" y="4"/>
                  <a:pt x="141" y="22"/>
                  <a:pt x="141" y="45"/>
                </a:cubicBezTo>
                <a:cubicBezTo>
                  <a:pt x="141" y="67"/>
                  <a:pt x="125" y="84"/>
                  <a:pt x="104" y="86"/>
                </a:cubicBezTo>
                <a:cubicBezTo>
                  <a:pt x="112" y="88"/>
                  <a:pt x="119" y="96"/>
                  <a:pt x="119" y="105"/>
                </a:cubicBezTo>
                <a:cubicBezTo>
                  <a:pt x="119" y="106"/>
                  <a:pt x="118" y="108"/>
                  <a:pt x="118" y="110"/>
                </a:cubicBezTo>
                <a:cubicBezTo>
                  <a:pt x="125" y="100"/>
                  <a:pt x="137" y="93"/>
                  <a:pt x="151" y="93"/>
                </a:cubicBezTo>
                <a:cubicBezTo>
                  <a:pt x="174" y="93"/>
                  <a:pt x="192" y="112"/>
                  <a:pt x="192" y="135"/>
                </a:cubicBezTo>
                <a:cubicBezTo>
                  <a:pt x="192" y="141"/>
                  <a:pt x="191" y="147"/>
                  <a:pt x="188" y="152"/>
                </a:cubicBezTo>
                <a:cubicBezTo>
                  <a:pt x="193" y="143"/>
                  <a:pt x="196" y="132"/>
                  <a:pt x="196" y="121"/>
                </a:cubicBezTo>
                <a:cubicBezTo>
                  <a:pt x="196" y="97"/>
                  <a:pt x="184" y="77"/>
                  <a:pt x="165" y="65"/>
                </a:cubicBezTo>
                <a:cubicBezTo>
                  <a:pt x="164" y="29"/>
                  <a:pt x="135" y="0"/>
                  <a:pt x="98" y="0"/>
                </a:cubicBezTo>
                <a:cubicBezTo>
                  <a:pt x="63" y="0"/>
                  <a:pt x="34" y="28"/>
                  <a:pt x="32" y="63"/>
                </a:cubicBezTo>
                <a:cubicBezTo>
                  <a:pt x="13" y="74"/>
                  <a:pt x="0" y="96"/>
                  <a:pt x="0" y="120"/>
                </a:cubicBezTo>
                <a:cubicBezTo>
                  <a:pt x="0" y="156"/>
                  <a:pt x="30" y="186"/>
                  <a:pt x="67" y="186"/>
                </a:cubicBezTo>
                <a:cubicBezTo>
                  <a:pt x="78" y="186"/>
                  <a:pt x="88" y="184"/>
                  <a:pt x="97" y="179"/>
                </a:cubicBezTo>
                <a:cubicBezTo>
                  <a:pt x="106" y="185"/>
                  <a:pt x="117" y="188"/>
                  <a:pt x="129" y="188"/>
                </a:cubicBezTo>
                <a:cubicBezTo>
                  <a:pt x="151" y="188"/>
                  <a:pt x="171" y="177"/>
                  <a:pt x="183" y="160"/>
                </a:cubicBezTo>
                <a:cubicBezTo>
                  <a:pt x="176" y="170"/>
                  <a:pt x="164" y="176"/>
                  <a:pt x="151" y="176"/>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0-#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50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1500"/>
                                        <p:tgtEl>
                                          <p:spTgt spid="43"/>
                                        </p:tgtEl>
                                      </p:cBhvr>
                                    </p:animEffect>
                                  </p:childTnLst>
                                </p:cTn>
                              </p:par>
                              <p:par>
                                <p:cTn id="16" presetID="8" presetClass="emph" presetSubtype="0" decel="58000" fill="hold" nodeType="withEffect">
                                  <p:stCondLst>
                                    <p:cond delay="500"/>
                                  </p:stCondLst>
                                  <p:childTnLst>
                                    <p:animRot by="-21600000">
                                      <p:cBhvr>
                                        <p:cTn id="17" dur="1500" fill="hold"/>
                                        <p:tgtEl>
                                          <p:spTgt spid="43"/>
                                        </p:tgtEl>
                                        <p:attrNameLst>
                                          <p:attrName>r</p:attrName>
                                        </p:attrNameLst>
                                      </p:cBhvr>
                                    </p:animRot>
                                  </p:childTnLst>
                                </p:cTn>
                              </p:par>
                              <p:par>
                                <p:cTn id="18"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19" dur="1500" fill="hold"/>
                                        <p:tgtEl>
                                          <p:spTgt spid="43"/>
                                        </p:tgtEl>
                                        <p:attrNameLst>
                                          <p:attrName>ppt_x</p:attrName>
                                          <p:attrName>ppt_y</p:attrName>
                                        </p:attrNameLst>
                                      </p:cBhvr>
                                    </p:animMotion>
                                  </p:childTnLst>
                                </p:cTn>
                              </p:par>
                              <p:par>
                                <p:cTn id="20" presetID="10" presetClass="entr" presetSubtype="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500"/>
                                        <p:tgtEl>
                                          <p:spTgt spid="2"/>
                                        </p:tgtEl>
                                      </p:cBhvr>
                                    </p:animEffect>
                                  </p:childTnLst>
                                </p:cTn>
                              </p:par>
                              <p:par>
                                <p:cTn id="23" presetID="8" presetClass="emph" presetSubtype="0" decel="58000" fill="hold" nodeType="withEffect">
                                  <p:stCondLst>
                                    <p:cond delay="500"/>
                                  </p:stCondLst>
                                  <p:childTnLst>
                                    <p:animRot by="-21600000">
                                      <p:cBhvr>
                                        <p:cTn id="24" dur="1500" fill="hold"/>
                                        <p:tgtEl>
                                          <p:spTgt spid="2"/>
                                        </p:tgtEl>
                                        <p:attrNameLst>
                                          <p:attrName>r</p:attrName>
                                        </p:attrNameLst>
                                      </p:cBhvr>
                                    </p:animRot>
                                  </p:childTnLst>
                                </p:cTn>
                              </p:par>
                              <p:par>
                                <p:cTn id="25"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26" dur="1500" fill="hold"/>
                                        <p:tgtEl>
                                          <p:spTgt spid="2"/>
                                        </p:tgtEl>
                                        <p:attrNameLst>
                                          <p:attrName>ppt_x</p:attrName>
                                          <p:attrName>ppt_y</p:attrName>
                                        </p:attrNameLst>
                                      </p:cBhvr>
                                    </p:animMotion>
                                  </p:childTnLst>
                                </p:cTn>
                              </p:par>
                              <p:par>
                                <p:cTn id="27" presetID="10" presetClass="entr" presetSubtype="0" fill="hold" nodeType="withEffect">
                                  <p:stCondLst>
                                    <p:cond delay="50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1500"/>
                                        <p:tgtEl>
                                          <p:spTgt spid="88"/>
                                        </p:tgtEl>
                                      </p:cBhvr>
                                    </p:animEffect>
                                  </p:childTnLst>
                                </p:cTn>
                              </p:par>
                              <p:par>
                                <p:cTn id="30" presetID="8" presetClass="emph" presetSubtype="0" decel="58000" fill="hold" nodeType="withEffect">
                                  <p:stCondLst>
                                    <p:cond delay="500"/>
                                  </p:stCondLst>
                                  <p:childTnLst>
                                    <p:animRot by="-21600000">
                                      <p:cBhvr>
                                        <p:cTn id="31" dur="1500" fill="hold"/>
                                        <p:tgtEl>
                                          <p:spTgt spid="88"/>
                                        </p:tgtEl>
                                        <p:attrNameLst>
                                          <p:attrName>r</p:attrName>
                                        </p:attrNameLst>
                                      </p:cBhvr>
                                    </p:animRot>
                                  </p:childTnLst>
                                </p:cTn>
                              </p:par>
                              <p:par>
                                <p:cTn id="32"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33" dur="1500" fill="hold"/>
                                        <p:tgtEl>
                                          <p:spTgt spid="88"/>
                                        </p:tgtEl>
                                        <p:attrNameLst>
                                          <p:attrName>ppt_x</p:attrName>
                                          <p:attrName>ppt_y</p:attrName>
                                        </p:attrNameLst>
                                      </p:cBhvr>
                                    </p:animMotion>
                                  </p:childTnLst>
                                </p:cTn>
                              </p:par>
                              <p:par>
                                <p:cTn id="34" presetID="10" presetClass="entr" presetSubtype="0" fill="hold" nodeType="withEffect">
                                  <p:stCondLst>
                                    <p:cond delay="50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1500"/>
                                        <p:tgtEl>
                                          <p:spTgt spid="3"/>
                                        </p:tgtEl>
                                      </p:cBhvr>
                                    </p:animEffect>
                                  </p:childTnLst>
                                </p:cTn>
                              </p:par>
                              <p:par>
                                <p:cTn id="37" presetID="8" presetClass="emph" presetSubtype="0" decel="58000" fill="hold" nodeType="withEffect">
                                  <p:stCondLst>
                                    <p:cond delay="500"/>
                                  </p:stCondLst>
                                  <p:childTnLst>
                                    <p:animRot by="21600000">
                                      <p:cBhvr>
                                        <p:cTn id="38" dur="1500" fill="hold"/>
                                        <p:tgtEl>
                                          <p:spTgt spid="3"/>
                                        </p:tgtEl>
                                        <p:attrNameLst>
                                          <p:attrName>r</p:attrName>
                                        </p:attrNameLst>
                                      </p:cBhvr>
                                    </p:animRot>
                                  </p:childTnLst>
                                </p:cTn>
                              </p:par>
                              <p:par>
                                <p:cTn id="39" presetID="0" presetClass="path" presetSubtype="0" accel="50000" decel="50000" fill="hold" nodeType="withEffect">
                                  <p:stCondLst>
                                    <p:cond delay="500"/>
                                  </p:stCondLst>
                                  <p:childTnLst>
                                    <p:animMotion origin="layout" path="M -0.15 -0.42778 C -0.14236 -0.41173 -0.13542 -0.39475 -0.12708 -0.37963 C -0.11684 -0.36111 -0.10521 -0.34815 -0.09375 -0.33333 C -0.08472 -0.3216 -0.07708 -0.3071 -0.06875 -0.29444 C -0.05799 -0.27839 -0.05417 -0.2537 -0.04479 -0.23704 C -0.04254 -0.22531 -0.03924 -0.2179 -0.03438 -0.20926 C -0.02899 -0.1858 -0.01684 -0.16852 -0.00938 -0.1463 C -0.00347 -0.12901 0.00347 -0.1108 0.01042 -0.09444 C 0.01302 -0.07623 0.01354 -0.07593 0.01146 -0.05 C 0.01094 -0.04414 0.00729 -0.03333 0.00625 -0.02778 C 0.00503 -0.0216 0.00451 -0.01543 0.00312 -0.00926 C 0.00087 0.00031 0.00104 -0.00679 1.94444E-6 1.85185E-6 " pathEditMode="relative" ptsTypes="fffffffffffA">
                                      <p:cBhvr>
                                        <p:cTn id="40" dur="1500" fill="hold"/>
                                        <p:tgtEl>
                                          <p:spTgt spid="3"/>
                                        </p:tgtEl>
                                        <p:attrNameLst>
                                          <p:attrName>ppt_x</p:attrName>
                                          <p:attrName>ppt_y</p:attrName>
                                        </p:attrNameLst>
                                      </p:cBhvr>
                                    </p:animMotion>
                                  </p:childTnLst>
                                </p:cTn>
                              </p:par>
                              <p:par>
                                <p:cTn id="41" presetID="10" presetClass="entr" presetSubtype="0" fill="hold" nodeType="withEffect">
                                  <p:stCondLst>
                                    <p:cond delay="500"/>
                                  </p:stCondLst>
                                  <p:childTnLst>
                                    <p:set>
                                      <p:cBhvr>
                                        <p:cTn id="42" dur="1" fill="hold">
                                          <p:stCondLst>
                                            <p:cond delay="0"/>
                                          </p:stCondLst>
                                        </p:cTn>
                                        <p:tgtEl>
                                          <p:spTgt spid="98"/>
                                        </p:tgtEl>
                                        <p:attrNameLst>
                                          <p:attrName>style.visibility</p:attrName>
                                        </p:attrNameLst>
                                      </p:cBhvr>
                                      <p:to>
                                        <p:strVal val="visible"/>
                                      </p:to>
                                    </p:set>
                                    <p:animEffect transition="in" filter="fade">
                                      <p:cBhvr>
                                        <p:cTn id="43" dur="1500"/>
                                        <p:tgtEl>
                                          <p:spTgt spid="98"/>
                                        </p:tgtEl>
                                      </p:cBhvr>
                                    </p:animEffect>
                                  </p:childTnLst>
                                </p:cTn>
                              </p:par>
                              <p:par>
                                <p:cTn id="44" presetID="8" presetClass="emph" presetSubtype="0" decel="58000" fill="hold" nodeType="withEffect">
                                  <p:stCondLst>
                                    <p:cond delay="500"/>
                                  </p:stCondLst>
                                  <p:childTnLst>
                                    <p:animRot by="-21600000">
                                      <p:cBhvr>
                                        <p:cTn id="45" dur="1500" fill="hold"/>
                                        <p:tgtEl>
                                          <p:spTgt spid="98"/>
                                        </p:tgtEl>
                                        <p:attrNameLst>
                                          <p:attrName>r</p:attrName>
                                        </p:attrNameLst>
                                      </p:cBhvr>
                                    </p:animRot>
                                  </p:childTnLst>
                                </p:cTn>
                              </p:par>
                              <p:par>
                                <p:cTn id="46" presetID="0" presetClass="path" presetSubtype="0" accel="50000" decel="50000" fill="hold" nodeType="withEffect">
                                  <p:stCondLst>
                                    <p:cond delay="500"/>
                                  </p:stCondLst>
                                  <p:childTnLst>
                                    <p:animMotion origin="layout" path="M 0.16251 -0.61852 C 0.16841 -0.59784 0.1698 -0.57593 0.17293 -0.55371 C 0.17779 -0.51914 0.17466 -0.55617 0.17918 -0.51667 C 0.18612 -0.45648 0.17918 -0.4929 0.18855 -0.45 C 0.18994 -0.42161 0.19636 -0.3963 0.19897 -0.36852 C 0.20296 -0.32593 0.20539 -0.28241 0.2073 -0.23889 C 0.20869 -0.20525 0.20904 -0.20834 0.21043 -0.18364 C 0.21112 -0.1713 0.21251 -0.14661 0.21251 -0.14661 C 0.21164 -0.08426 0.21668 0.02315 0.20105 0.09259 C 0.19949 0.10987 0.19706 0.12808 0.19168 0.14259 C 0.18959 0.1571 0.18525 0.17315 0.17813 0.18148 C 0.1724 0.21142 0.154 0.21389 0.13959 0.22376 C 0.12327 0.22284 0.10487 0.23302 0.09063 0.21852 C 0.0797 0.20741 0.09411 0.21697 0.08438 0.21111 C 0.08178 0.20771 0.07848 0.20555 0.07605 0.20185 C 0.06911 0.19166 0.06806 0.17778 0.05938 0.16852 C 0.05435 0.1571 0.04949 0.14537 0.04376 0.13518 C 0.04133 0.12191 0.03577 0.11265 0.03126 0.10185 C 0.02883 0.09599 0.02727 0.0892 0.02501 0.08333 C 0.02171 0.07438 0.01893 0.06204 0.01668 0.05185 C 0.01581 0.04815 0.01581 0.04413 0.01459 0.04074 C 0.01199 0.03364 0.01043 0.02592 0.00834 0.01852 C 0.00661 0.01204 0.00331 0.00741 5.27778E-6 -3.7037E-7 " pathEditMode="relative" ptsTypes="ffffffffffffffffffffffA">
                                      <p:cBhvr>
                                        <p:cTn id="47" dur="1500" fill="hold"/>
                                        <p:tgtEl>
                                          <p:spTgt spid="98"/>
                                        </p:tgtEl>
                                        <p:attrNameLst>
                                          <p:attrName>ppt_x</p:attrName>
                                          <p:attrName>ppt_y</p:attrName>
                                        </p:attrNameLst>
                                      </p:cBhvr>
                                    </p:animMotion>
                                  </p:childTnLst>
                                </p:cTn>
                              </p:par>
                              <p:par>
                                <p:cTn id="48" presetID="10" presetClass="entr" presetSubtype="0" fill="hold" nodeType="withEffect">
                                  <p:stCondLst>
                                    <p:cond delay="50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1500"/>
                                        <p:tgtEl>
                                          <p:spTgt spid="41"/>
                                        </p:tgtEl>
                                      </p:cBhvr>
                                    </p:animEffect>
                                  </p:childTnLst>
                                </p:cTn>
                              </p:par>
                              <p:par>
                                <p:cTn id="51" presetID="8" presetClass="emph" presetSubtype="0" decel="58000" fill="hold" nodeType="withEffect">
                                  <p:stCondLst>
                                    <p:cond delay="500"/>
                                  </p:stCondLst>
                                  <p:childTnLst>
                                    <p:animRot by="-21600000">
                                      <p:cBhvr>
                                        <p:cTn id="52" dur="1500" fill="hold"/>
                                        <p:tgtEl>
                                          <p:spTgt spid="41"/>
                                        </p:tgtEl>
                                        <p:attrNameLst>
                                          <p:attrName>r</p:attrName>
                                        </p:attrNameLst>
                                      </p:cBhvr>
                                    </p:animRot>
                                  </p:childTnLst>
                                </p:cTn>
                              </p:par>
                              <p:par>
                                <p:cTn id="53" presetID="0" presetClass="path" presetSubtype="0" accel="50000" decel="50000" fill="hold" nodeType="withEffect">
                                  <p:stCondLst>
                                    <p:cond delay="500"/>
                                  </p:stCondLst>
                                  <p:childTnLst>
                                    <p:animMotion origin="layout" path="M 0.16251 -0.61852 C 0.16841 -0.59784 0.1698 -0.57593 0.17293 -0.55371 C 0.17779 -0.51914 0.17466 -0.55617 0.17918 -0.51667 C 0.18612 -0.45648 0.17918 -0.4929 0.18855 -0.45 C 0.18994 -0.42161 0.19636 -0.3963 0.19897 -0.36852 C 0.20296 -0.32593 0.20539 -0.28241 0.2073 -0.23889 C 0.20869 -0.20525 0.20904 -0.20834 0.21043 -0.18364 C 0.21112 -0.1713 0.21251 -0.14661 0.21251 -0.14661 C 0.21164 -0.08426 0.21668 0.02315 0.20105 0.09259 C 0.19949 0.10987 0.19706 0.12808 0.19168 0.14259 C 0.18959 0.1571 0.18525 0.17315 0.17813 0.18148 C 0.1724 0.21142 0.154 0.21389 0.13959 0.22376 C 0.12327 0.22284 0.10487 0.23302 0.09063 0.21852 C 0.0797 0.20741 0.09411 0.21697 0.08438 0.21111 C 0.08178 0.20771 0.07848 0.20555 0.07605 0.20185 C 0.06911 0.19166 0.06806 0.17778 0.05938 0.16852 C 0.05435 0.1571 0.04949 0.14537 0.04376 0.13518 C 0.04133 0.12191 0.03577 0.11265 0.03126 0.10185 C 0.02883 0.09599 0.02727 0.0892 0.02501 0.08333 C 0.02171 0.07438 0.01893 0.06204 0.01668 0.05185 C 0.01581 0.04815 0.01581 0.04413 0.01459 0.04074 C 0.01199 0.03364 0.01043 0.02592 0.00834 0.01852 C 0.00661 0.01204 0.00331 0.00741 5.27778E-6 -3.7037E-7 " pathEditMode="relative" ptsTypes="ffffffffffffffffffffffA">
                                      <p:cBhvr>
                                        <p:cTn id="54" dur="1500" fill="hold"/>
                                        <p:tgtEl>
                                          <p:spTgt spid="41"/>
                                        </p:tgtEl>
                                        <p:attrNameLst>
                                          <p:attrName>ppt_x</p:attrName>
                                          <p:attrName>ppt_y</p:attrName>
                                        </p:attrNameLst>
                                      </p:cBhvr>
                                    </p:animMotion>
                                  </p:childTnLst>
                                </p:cTn>
                              </p:par>
                              <p:par>
                                <p:cTn id="55" presetID="10" presetClass="entr" presetSubtype="0" fill="hold" nodeType="withEffect">
                                  <p:stCondLst>
                                    <p:cond delay="50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1500"/>
                                        <p:tgtEl>
                                          <p:spTgt spid="44"/>
                                        </p:tgtEl>
                                      </p:cBhvr>
                                    </p:animEffect>
                                  </p:childTnLst>
                                </p:cTn>
                              </p:par>
                              <p:par>
                                <p:cTn id="58" presetID="8" presetClass="emph" presetSubtype="0" decel="58000" fill="hold" nodeType="withEffect">
                                  <p:stCondLst>
                                    <p:cond delay="500"/>
                                  </p:stCondLst>
                                  <p:childTnLst>
                                    <p:animRot by="21600000">
                                      <p:cBhvr>
                                        <p:cTn id="59" dur="1500" fill="hold"/>
                                        <p:tgtEl>
                                          <p:spTgt spid="44"/>
                                        </p:tgtEl>
                                        <p:attrNameLst>
                                          <p:attrName>r</p:attrName>
                                        </p:attrNameLst>
                                      </p:cBhvr>
                                    </p:animRot>
                                  </p:childTnLst>
                                </p:cTn>
                              </p:par>
                              <p:par>
                                <p:cTn id="60" presetID="0" presetClass="path" presetSubtype="0" accel="50000" decel="50000" fill="hold" nodeType="withEffect">
                                  <p:stCondLst>
                                    <p:cond delay="500"/>
                                  </p:stCondLst>
                                  <p:childTnLst>
                                    <p:animMotion origin="layout" path="M -0.4625 0.3926 C -0.46701 0.35988 -0.4625 0.32038 -0.44896 0.2963 C -0.44722 0.28457 -0.4401 0.27593 -0.43542 0.26667 C -0.42569 0.24754 -0.40885 0.22655 -0.39479 0.22038 C -0.39028 0.21389 -0.38663 0.20896 -0.38125 0.20556 C -0.37656 0.20247 -0.37674 0.20525 -0.37292 0.20186 C -0.36997 0.19939 -0.36771 0.19445 -0.36458 0.1926 C -0.35295 0.18581 -0.34028 0.18488 -0.32812 0.18334 C -0.31493 0.17562 -0.30139 0.17501 -0.2875 0.17223 C -0.26198 0.1571 -0.22361 0.17254 -0.19479 0.17778 C -0.0875 0.1747 -0.15573 0.18056 -0.12083 0.17038 C -0.11701 0.16513 -0.11406 0.16389 -0.10937 0.16112 C -0.10052 0.14939 -0.09219 0.13797 -0.08437 0.12408 C -0.07917 0.11482 -0.06771 0.09136 -0.06042 0.08704 C -0.05625 0.07963 -0.05469 0.07038 -0.05208 0.06112 C -0.04618 0.04013 -0.05191 0.06142 -0.04583 0.0463 C -0.04288 0.03889 -0.04531 0.03859 -0.04062 0.03519 C -0.03542 0.03118 -0.02934 0.02717 -0.02396 0.02408 C -0.02153 0.02254 -0.02014 0.01822 -0.01771 0.01667 C -0.01562 0.01544 -0.01146 0.01297 -0.01146 0.01297 C -0.00816 0.0071 -0.00434 0.00587 -3.61111E-6 8.51852E-6 " pathEditMode="relative" ptsTypes="ffffffffffffffffffffA">
                                      <p:cBhvr>
                                        <p:cTn id="61" dur="1500" fill="hold"/>
                                        <p:tgtEl>
                                          <p:spTgt spid="44"/>
                                        </p:tgtEl>
                                        <p:attrNameLst>
                                          <p:attrName>ppt_x</p:attrName>
                                          <p:attrName>ppt_y</p:attrName>
                                        </p:attrNameLst>
                                      </p:cBhvr>
                                    </p:animMotion>
                                  </p:childTnLst>
                                </p:cTn>
                              </p:par>
                              <p:par>
                                <p:cTn id="62" presetID="10" presetClass="entr" presetSubtype="0" fill="hold" nodeType="withEffect">
                                  <p:stCondLst>
                                    <p:cond delay="500"/>
                                  </p:stCondLst>
                                  <p:childTnLst>
                                    <p:set>
                                      <p:cBhvr>
                                        <p:cTn id="63" dur="1" fill="hold">
                                          <p:stCondLst>
                                            <p:cond delay="0"/>
                                          </p:stCondLst>
                                        </p:cTn>
                                        <p:tgtEl>
                                          <p:spTgt spid="105"/>
                                        </p:tgtEl>
                                        <p:attrNameLst>
                                          <p:attrName>style.visibility</p:attrName>
                                        </p:attrNameLst>
                                      </p:cBhvr>
                                      <p:to>
                                        <p:strVal val="visible"/>
                                      </p:to>
                                    </p:set>
                                    <p:animEffect transition="in" filter="fade">
                                      <p:cBhvr>
                                        <p:cTn id="64" dur="1500"/>
                                        <p:tgtEl>
                                          <p:spTgt spid="105"/>
                                        </p:tgtEl>
                                      </p:cBhvr>
                                    </p:animEffect>
                                  </p:childTnLst>
                                </p:cTn>
                              </p:par>
                              <p:par>
                                <p:cTn id="65" presetID="8" presetClass="emph" presetSubtype="0" decel="58000" fill="hold" nodeType="withEffect">
                                  <p:stCondLst>
                                    <p:cond delay="500"/>
                                  </p:stCondLst>
                                  <p:childTnLst>
                                    <p:animRot by="-21600000">
                                      <p:cBhvr>
                                        <p:cTn id="66" dur="1500" fill="hold"/>
                                        <p:tgtEl>
                                          <p:spTgt spid="105"/>
                                        </p:tgtEl>
                                        <p:attrNameLst>
                                          <p:attrName>r</p:attrName>
                                        </p:attrNameLst>
                                      </p:cBhvr>
                                    </p:animRot>
                                  </p:childTnLst>
                                </p:cTn>
                              </p:par>
                              <p:par>
                                <p:cTn id="67"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68" dur="1500" fill="hold"/>
                                        <p:tgtEl>
                                          <p:spTgt spid="105"/>
                                        </p:tgtEl>
                                        <p:attrNameLst>
                                          <p:attrName>ppt_x</p:attrName>
                                          <p:attrName>ppt_y</p:attrName>
                                        </p:attrNameLst>
                                      </p:cBhvr>
                                    </p:animMotion>
                                  </p:childTnLst>
                                </p:cTn>
                              </p:par>
                              <p:par>
                                <p:cTn id="69" presetID="10" presetClass="entr" presetSubtype="0" fill="hold" nodeType="withEffect">
                                  <p:stCondLst>
                                    <p:cond delay="50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1500"/>
                                        <p:tgtEl>
                                          <p:spTgt spid="10"/>
                                        </p:tgtEl>
                                      </p:cBhvr>
                                    </p:animEffect>
                                  </p:childTnLst>
                                </p:cTn>
                              </p:par>
                              <p:par>
                                <p:cTn id="72" presetID="8" presetClass="emph" presetSubtype="0" decel="58000" fill="hold" nodeType="withEffect">
                                  <p:stCondLst>
                                    <p:cond delay="500"/>
                                  </p:stCondLst>
                                  <p:childTnLst>
                                    <p:animRot by="21600000">
                                      <p:cBhvr>
                                        <p:cTn id="73" dur="1500" fill="hold"/>
                                        <p:tgtEl>
                                          <p:spTgt spid="10"/>
                                        </p:tgtEl>
                                        <p:attrNameLst>
                                          <p:attrName>r</p:attrName>
                                        </p:attrNameLst>
                                      </p:cBhvr>
                                    </p:animRot>
                                  </p:childTnLst>
                                </p:cTn>
                              </p:par>
                              <p:par>
                                <p:cTn id="74" presetID="0" presetClass="path" presetSubtype="0" accel="50000" decel="50000" fill="hold" nodeType="withEffect">
                                  <p:stCondLst>
                                    <p:cond delay="500"/>
                                  </p:stCondLst>
                                  <p:childTnLst>
                                    <p:animMotion origin="layout" path="M -0.63438 -0.88333 C -0.62379 -0.87715 -0.6158 -0.86234 -0.60521 -0.85555 C -0.60191 -0.85339 -0.59827 -0.8537 -0.59479 -0.85185 C -0.58698 -0.84783 -0.57986 -0.84475 -0.57188 -0.84259 C -0.56146 -0.83641 -0.55174 -0.83487 -0.54063 -0.83333 C -0.5191 -0.82685 -0.49757 -0.82129 -0.47604 -0.81666 C -0.46545 -0.81141 -0.46077 -0.80864 -0.44896 -0.8074 C -0.43872 -0.80123 -0.42986 -0.80123 -0.41875 -0.79999 C -0.41024 -0.79691 -0.40243 -0.79259 -0.39375 -0.79073 C -0.37396 -0.77561 -0.35191 -0.7787 -0.33125 -0.77036 C -0.32813 -0.76913 -0.325 -0.76759 -0.32188 -0.76666 C -0.31563 -0.76512 -0.30313 -0.76296 -0.30313 -0.76296 C -0.27622 -0.7503 -0.29011 -0.75493 -0.26146 -0.74999 C -0.24583 -0.74722 -0.23021 -0.7395 -0.21458 -0.73518 C -0.19236 -0.72901 -0.17014 -0.72407 -0.14792 -0.71851 C -0.12743 -0.70493 -0.10903 -0.69814 -0.0875 -0.69259 C -0.07691 -0.68549 -0.06754 -0.68487 -0.05625 -0.68333 C -0.04323 -0.67746 -0.0309 -0.67561 -0.01771 -0.67407 C -0.00695 -0.66573 0.00503 -0.6608 0.01667 -0.6574 C 0.02257 -0.65215 0.0283 -0.65092 0.03437 -0.64629 C 0.04132 -0.64073 0.04792 -0.63394 0.05521 -0.62962 C 0.06528 -0.61604 0.07673 -0.60493 0.08646 -0.59073 C 0.08906 -0.58672 0.09097 -0.58148 0.09375 -0.57777 C 0.1 -0.56944 0.10746 -0.5608 0.1125 -0.54999 C 0.1158 -0.5429 0.1217 -0.53055 0.125 -0.52222 C 0.1467 -0.46604 0.13455 -0.48857 0.14583 -0.46851 C 0.14965 -0.45246 0.15469 -0.43734 0.15937 -0.42222 C 0.16354 -0.40864 0.16597 -0.3932 0.16979 -0.37962 C 0.17482 -0.36172 0.17326 -0.34135 0.17917 -0.32407 C 0.1809 -0.30864 0.1816 -0.29259 0.18437 -0.27777 C 0.18576 -0.25648 0.18854 -0.25277 0.18958 -0.22962 C 0.18923 -0.16296 0.20851 0.01359 0.15 0.05371 C 0.13802 0.06204 0.14028 0.05927 0.125 0.06112 C 0.03107 0.05896 0.06545 0.07223 0.02187 0.0463 C 0.01736 0.04044 0.0118 0.03581 0.00833 0.02778 C 0.00451 0.01883 0.0026 0.01143 -2.5E-6 7.77778E-6 " pathEditMode="relative" ptsTypes="fffffffffffffffffffffffffffffffffffA">
                                      <p:cBhvr>
                                        <p:cTn id="75" dur="15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480662" y="331835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0" name="文本框 9"/>
          <p:cNvSpPr/>
          <p:nvPr/>
        </p:nvSpPr>
        <p:spPr bwMode="auto">
          <a:xfrm>
            <a:off x="1757680" y="1563688"/>
            <a:ext cx="1428750" cy="1657350"/>
          </a:xfrm>
          <a:custGeom>
            <a:avLst/>
            <a:gdLst>
              <a:gd name="T0" fmla="*/ 661351 w 1427586"/>
              <a:gd name="T1" fmla="*/ 572464 h 1656000"/>
              <a:gd name="T2" fmla="*/ 661351 w 1427586"/>
              <a:gd name="T3" fmla="*/ 947691 h 1656000"/>
              <a:gd name="T4" fmla="*/ 564141 w 1427586"/>
              <a:gd name="T5" fmla="*/ 947691 h 1656000"/>
              <a:gd name="T6" fmla="*/ 661351 w 1427586"/>
              <a:gd name="T7" fmla="*/ 572464 h 1656000"/>
              <a:gd name="T8" fmla="*/ 590009 w 1427586"/>
              <a:gd name="T9" fmla="*/ 371509 h 1656000"/>
              <a:gd name="T10" fmla="*/ 399945 w 1427586"/>
              <a:gd name="T11" fmla="*/ 947691 h 1656000"/>
              <a:gd name="T12" fmla="*/ 399945 w 1427586"/>
              <a:gd name="T13" fmla="*/ 1098000 h 1656000"/>
              <a:gd name="T14" fmla="*/ 661351 w 1427586"/>
              <a:gd name="T15" fmla="*/ 1098000 h 1656000"/>
              <a:gd name="T16" fmla="*/ 661351 w 1427586"/>
              <a:gd name="T17" fmla="*/ 1253210 h 1656000"/>
              <a:gd name="T18" fmla="*/ 881368 w 1427586"/>
              <a:gd name="T19" fmla="*/ 1253210 h 1656000"/>
              <a:gd name="T20" fmla="*/ 881368 w 1427586"/>
              <a:gd name="T21" fmla="*/ 1098000 h 1656000"/>
              <a:gd name="T22" fmla="*/ 943997 w 1427586"/>
              <a:gd name="T23" fmla="*/ 1098000 h 1656000"/>
              <a:gd name="T24" fmla="*/ 943997 w 1427586"/>
              <a:gd name="T25" fmla="*/ 947691 h 1656000"/>
              <a:gd name="T26" fmla="*/ 881368 w 1427586"/>
              <a:gd name="T27" fmla="*/ 947691 h 1656000"/>
              <a:gd name="T28" fmla="*/ 881368 w 1427586"/>
              <a:gd name="T29" fmla="*/ 371509 h 1656000"/>
              <a:gd name="T30" fmla="*/ 590009 w 1427586"/>
              <a:gd name="T31" fmla="*/ 371509 h 1656000"/>
              <a:gd name="T32" fmla="*/ 714375 w 1427586"/>
              <a:gd name="T33" fmla="*/ 0 h 1656000"/>
              <a:gd name="T34" fmla="*/ 1428750 w 1427586"/>
              <a:gd name="T35" fmla="*/ 357187 h 1656000"/>
              <a:gd name="T36" fmla="*/ 1428750 w 1427586"/>
              <a:gd name="T37" fmla="*/ 1300162 h 1656000"/>
              <a:gd name="T38" fmla="*/ 714375 w 1427586"/>
              <a:gd name="T39" fmla="*/ 1657350 h 1656000"/>
              <a:gd name="T40" fmla="*/ 0 w 1427586"/>
              <a:gd name="T41" fmla="*/ 1300162 h 1656000"/>
              <a:gd name="T42" fmla="*/ 0 w 1427586"/>
              <a:gd name="T43" fmla="*/ 357187 h 1656000"/>
              <a:gd name="T44" fmla="*/ 714375 w 1427586"/>
              <a:gd name="T45" fmla="*/ 0 h 1656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27586" h="1656000">
                <a:moveTo>
                  <a:pt x="660812" y="571998"/>
                </a:moveTo>
                <a:lnTo>
                  <a:pt x="660812" y="946919"/>
                </a:lnTo>
                <a:lnTo>
                  <a:pt x="563681" y="946919"/>
                </a:lnTo>
                <a:lnTo>
                  <a:pt x="660812" y="571998"/>
                </a:lnTo>
                <a:close/>
                <a:moveTo>
                  <a:pt x="589528" y="371206"/>
                </a:moveTo>
                <a:lnTo>
                  <a:pt x="399619" y="946919"/>
                </a:lnTo>
                <a:lnTo>
                  <a:pt x="399619" y="1097106"/>
                </a:lnTo>
                <a:lnTo>
                  <a:pt x="660812" y="1097106"/>
                </a:lnTo>
                <a:lnTo>
                  <a:pt x="660812" y="1252189"/>
                </a:lnTo>
                <a:lnTo>
                  <a:pt x="880650" y="1252189"/>
                </a:lnTo>
                <a:lnTo>
                  <a:pt x="880650" y="1097106"/>
                </a:lnTo>
                <a:lnTo>
                  <a:pt x="943228" y="1097106"/>
                </a:lnTo>
                <a:lnTo>
                  <a:pt x="943228" y="946919"/>
                </a:lnTo>
                <a:lnTo>
                  <a:pt x="880650" y="946919"/>
                </a:lnTo>
                <a:lnTo>
                  <a:pt x="880650" y="371206"/>
                </a:lnTo>
                <a:lnTo>
                  <a:pt x="589528" y="371206"/>
                </a:ln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0"/>
            </a:schemeClr>
          </a:solidFill>
          <a:ln>
            <a:noFill/>
          </a:ln>
          <a:extLst>
            <a:ext uri="{91240B29-F687-4F45-9708-019B960494DF}">
              <a14:hiddenLine xmlns:a14="http://schemas.microsoft.com/office/drawing/2010/main" w="9525">
                <a:solidFill>
                  <a:srgbClr val="000000"/>
                </a:solidFill>
                <a:round/>
              </a14:hiddenLine>
            </a:ext>
          </a:extLst>
        </p:spPr>
        <p:txBody>
          <a:bodyPr>
            <a:noAutofit/>
            <a:scene3d>
              <a:camera prst="orthographicFront"/>
              <a:lightRig rig="threePt" dir="t"/>
            </a:scene3d>
          </a:bodyPr>
          <a:lstStyle/>
          <a:p>
            <a:endParaRPr lang="en-US" altLang="zh-CN">
              <a:solidFill>
                <a:schemeClr val="bg1"/>
              </a:solidFill>
              <a:effectLst>
                <a:innerShdw blurRad="63500" dist="50800" dir="13500000">
                  <a:srgbClr val="000000">
                    <a:alpha val="50000"/>
                  </a:srgbClr>
                </a:innerShdw>
              </a:effectLst>
            </a:endParaRPr>
          </a:p>
        </p:txBody>
      </p:sp>
      <p:sp>
        <p:nvSpPr>
          <p:cNvPr id="15" name="文本框 14"/>
          <p:cNvSpPr txBox="1"/>
          <p:nvPr/>
        </p:nvSpPr>
        <p:spPr bwMode="auto">
          <a:xfrm>
            <a:off x="3924300" y="1563688"/>
            <a:ext cx="3671888" cy="829945"/>
          </a:xfrm>
          <a:prstGeom prst="rect">
            <a:avLst/>
          </a:prstGeom>
          <a:noFill/>
        </p:spPr>
        <p:txBody>
          <a:bodyPr>
            <a:spAutoFit/>
          </a:bodyPr>
          <a:lstStyle/>
          <a:p>
            <a:pPr defTabSz="685165" eaLnBrk="1" fontAlgn="auto" hangingPunct="1">
              <a:spcBef>
                <a:spcPts val="0"/>
              </a:spcBef>
              <a:spcAft>
                <a:spcPts val="0"/>
              </a:spcAft>
              <a:defRPr/>
            </a:pPr>
            <a:r>
              <a:rPr lang="en-US" altLang="zh-CN" sz="4800" dirty="0">
                <a:solidFill>
                  <a:schemeClr val="bg1">
                    <a:lumMod val="95000"/>
                  </a:schemeClr>
                </a:solidFill>
                <a:cs typeface="Arial" panose="020B0604020202020204" pitchFamily="34" charset="0"/>
              </a:rPr>
              <a:t>PART SIX</a:t>
            </a:r>
            <a:endParaRPr lang="zh-CN" altLang="en-US" sz="4800" baseline="-3000" dirty="0">
              <a:solidFill>
                <a:schemeClr val="bg1">
                  <a:lumMod val="95000"/>
                </a:schemeClr>
              </a:solidFill>
              <a:cs typeface="Arial" panose="020B0604020202020204" pitchFamily="34" charset="0"/>
            </a:endParaRPr>
          </a:p>
        </p:txBody>
      </p:sp>
      <p:sp>
        <p:nvSpPr>
          <p:cNvPr id="2" name="TextBox 111"/>
          <p:cNvSpPr txBox="1">
            <a:spLocks noChangeArrowheads="1"/>
          </p:cNvSpPr>
          <p:nvPr/>
        </p:nvSpPr>
        <p:spPr bwMode="auto">
          <a:xfrm>
            <a:off x="3737610" y="2216150"/>
            <a:ext cx="3778885" cy="85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no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indent="457200" defTabSz="685165" eaLnBrk="1" fontAlgn="auto" hangingPunct="1">
              <a:lnSpc>
                <a:spcPct val="120000"/>
              </a:lnSpc>
              <a:spcBef>
                <a:spcPts val="0"/>
              </a:spcBef>
              <a:spcAft>
                <a:spcPts val="0"/>
              </a:spcAft>
              <a:defRPr/>
            </a:pPr>
            <a:r>
              <a:rPr lang="zh-CN" sz="4800" dirty="0">
                <a:solidFill>
                  <a:schemeClr val="bg1">
                    <a:lumMod val="95000"/>
                  </a:schemeClr>
                </a:solidFill>
                <a:latin typeface="微软雅黑" panose="020B0503020204020204" pitchFamily="34" charset="-122"/>
                <a:cs typeface="Arial" panose="020B0604020202020204" pitchFamily="34" charset="0"/>
              </a:rPr>
              <a:t>项目总结</a:t>
            </a:r>
            <a:endParaRPr lang="zh-CN" sz="4800" dirty="0">
              <a:solidFill>
                <a:schemeClr val="bg1">
                  <a:lumMod val="95000"/>
                </a:schemeClr>
              </a:solidFill>
              <a:latin typeface="微软雅黑" panose="020B0503020204020204" pitchFamily="34" charset="-122"/>
              <a:cs typeface="Arial" panose="020B0604020202020204" pitchFamily="34" charset="0"/>
            </a:endParaRPr>
          </a:p>
        </p:txBody>
      </p:sp>
      <p:sp>
        <p:nvSpPr>
          <p:cNvPr id="9" name="文本框 8"/>
          <p:cNvSpPr txBox="1"/>
          <p:nvPr/>
        </p:nvSpPr>
        <p:spPr>
          <a:xfrm>
            <a:off x="2520950" y="2649220"/>
            <a:ext cx="3048000" cy="291465"/>
          </a:xfrm>
          <a:prstGeom prst="rect">
            <a:avLst/>
          </a:prstGeom>
          <a:noFill/>
        </p:spPr>
        <p:txBody>
          <a:bodyPr wrap="square" rtlCol="0">
            <a:spAutoFit/>
          </a:bodyPr>
          <a:p>
            <a:endParaRPr lang="zh-CN" altLang="en-US"/>
          </a:p>
        </p:txBody>
      </p:sp>
      <p:sp>
        <p:nvSpPr>
          <p:cNvPr id="22" name="矩形 21"/>
          <p:cNvSpPr/>
          <p:nvPr/>
        </p:nvSpPr>
        <p:spPr>
          <a:xfrm>
            <a:off x="1974850" y="2016125"/>
            <a:ext cx="751840" cy="1205230"/>
          </a:xfrm>
          <a:prstGeom prst="rect">
            <a:avLst/>
          </a:prstGeom>
          <a:noFill/>
          <a:ln>
            <a:noFill/>
          </a:ln>
        </p:spPr>
        <p:txBody>
          <a:bodyPr wrap="none" rtlCol="0" anchor="t">
            <a:noAutofit/>
          </a:bodyPr>
          <a:p>
            <a:pPr algn="ctr"/>
            <a:r>
              <a:rPr lang="en-US" altLang="zh-CN" sz="7200" b="1">
                <a:solidFill>
                  <a:schemeClr val="bg2"/>
                </a:solidFill>
                <a:effectLst>
                  <a:innerShdw blurRad="63500" dist="50800" dir="13500000">
                    <a:srgbClr val="000000">
                      <a:alpha val="50000"/>
                    </a:srgbClr>
                  </a:innerShdw>
                </a:effectLst>
              </a:rPr>
              <a:t>6</a:t>
            </a:r>
            <a:endParaRPr lang="en-US" altLang="zh-CN" sz="7200" b="1">
              <a:solidFill>
                <a:schemeClr val="bg2"/>
              </a:solidFill>
              <a:effectLst>
                <a:innerShdw blurRad="63500" dist="50800" dir="13500000">
                  <a:srgbClr val="000000">
                    <a:alpha val="50000"/>
                  </a:srgbClr>
                </a:innerShdw>
              </a:effectLst>
            </a:endParaRPr>
          </a:p>
        </p:txBody>
      </p:sp>
      <p:sp>
        <p:nvSpPr>
          <p:cNvPr id="23" name="六边形 22"/>
          <p:cNvSpPr>
            <a:spLocks noChangeAspect="1"/>
          </p:cNvSpPr>
          <p:nvPr/>
        </p:nvSpPr>
        <p:spPr>
          <a:xfrm rot="16200000">
            <a:off x="1549400" y="1812925"/>
            <a:ext cx="1756410" cy="1517015"/>
          </a:xfrm>
          <a:prstGeom prst="hexagon">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685165" eaLnBrk="1" fontAlgn="auto" hangingPunct="1">
              <a:spcBef>
                <a:spcPts val="0"/>
              </a:spcBef>
              <a:spcAft>
                <a:spcPts val="0"/>
              </a:spcAft>
              <a:defRPr/>
            </a:pPr>
            <a:endParaRPr lang="zh-CN" altLang="en-US" sz="135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p:stCondLst>
                              <p:cond delay="50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2"/>
                                        </p:tgtEl>
                                        <p:attrNameLst>
                                          <p:attrName>style.visibility</p:attrName>
                                        </p:attrNameLst>
                                      </p:cBhvr>
                                      <p:to>
                                        <p:strVal val="visible"/>
                                      </p:to>
                                    </p:set>
                                    <p:animEffect transition="in" filter="fade">
                                      <p:cBhvr>
                                        <p:cTn id="35" dur="100"/>
                                        <p:tgtEl>
                                          <p:spTgt spid="2"/>
                                        </p:tgtEl>
                                      </p:cBhvr>
                                    </p:animEffect>
                                  </p:childTnLst>
                                </p:cTn>
                              </p:par>
                            </p:childTnLst>
                          </p:cTn>
                        </p:par>
                        <p:par>
                          <p:cTn id="36" fill="hold">
                            <p:stCondLst>
                              <p:cond delay="1330"/>
                            </p:stCondLst>
                            <p:childTnLst>
                              <p:par>
                                <p:cTn id="37" presetID="2" presetClass="entr" presetSubtype="6" decel="10000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400" fill="hold"/>
                                        <p:tgtEl>
                                          <p:spTgt spid="23"/>
                                        </p:tgtEl>
                                        <p:attrNameLst>
                                          <p:attrName>ppt_x</p:attrName>
                                        </p:attrNameLst>
                                      </p:cBhvr>
                                      <p:tavLst>
                                        <p:tav tm="0">
                                          <p:val>
                                            <p:strVal val="1+#ppt_w/2"/>
                                          </p:val>
                                        </p:tav>
                                        <p:tav tm="100000">
                                          <p:val>
                                            <p:strVal val="#ppt_x"/>
                                          </p:val>
                                        </p:tav>
                                      </p:tavLst>
                                    </p:anim>
                                    <p:anim calcmode="lin" valueType="num">
                                      <p:cBhvr additive="base">
                                        <p:cTn id="40" dur="4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0" grpId="0" bldLvl="0" animBg="1"/>
      <p:bldP spid="10" grpId="1" bldLvl="0" animBg="1"/>
      <p:bldP spid="10" grpId="2" bldLvl="0" animBg="1"/>
      <p:bldP spid="15" grpId="0"/>
      <p:bldP spid="2" grpId="0"/>
      <p:bldP spid="2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0" name="Title 13"/>
          <p:cNvSpPr txBox="1"/>
          <p:nvPr/>
        </p:nvSpPr>
        <p:spPr bwMode="auto">
          <a:xfrm>
            <a:off x="188913" y="18478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6.</a:t>
            </a:r>
            <a:r>
              <a:rPr lang="zh-CN" altLang="en-US" sz="2000">
                <a:solidFill>
                  <a:schemeClr val="bg1"/>
                </a:solidFill>
              </a:rPr>
              <a:t>项目总结</a:t>
            </a:r>
            <a:endParaRPr lang="zh-CN" altLang="en-US" sz="2000">
              <a:solidFill>
                <a:schemeClr val="bg1"/>
              </a:solidFill>
            </a:endParaRPr>
          </a:p>
        </p:txBody>
      </p:sp>
      <p:sp>
        <p:nvSpPr>
          <p:cNvPr id="19" name="Freeform 155"/>
          <p:cNvSpPr>
            <a:spLocks noEditPoints="1"/>
          </p:cNvSpPr>
          <p:nvPr/>
        </p:nvSpPr>
        <p:spPr bwMode="auto">
          <a:xfrm>
            <a:off x="1646555" y="184785"/>
            <a:ext cx="317500" cy="412750"/>
          </a:xfrm>
          <a:custGeom>
            <a:avLst/>
            <a:gdLst>
              <a:gd name="T0" fmla="*/ 108 w 120"/>
              <a:gd name="T1" fmla="*/ 15 h 168"/>
              <a:gd name="T2" fmla="*/ 98 w 120"/>
              <a:gd name="T3" fmla="*/ 34 h 168"/>
              <a:gd name="T4" fmla="*/ 87 w 120"/>
              <a:gd name="T5" fmla="*/ 15 h 168"/>
              <a:gd name="T6" fmla="*/ 71 w 120"/>
              <a:gd name="T7" fmla="*/ 6 h 168"/>
              <a:gd name="T8" fmla="*/ 73 w 120"/>
              <a:gd name="T9" fmla="*/ 22 h 168"/>
              <a:gd name="T10" fmla="*/ 48 w 120"/>
              <a:gd name="T11" fmla="*/ 22 h 168"/>
              <a:gd name="T12" fmla="*/ 50 w 120"/>
              <a:gd name="T13" fmla="*/ 6 h 168"/>
              <a:gd name="T14" fmla="*/ 33 w 120"/>
              <a:gd name="T15" fmla="*/ 15 h 168"/>
              <a:gd name="T16" fmla="*/ 22 w 120"/>
              <a:gd name="T17" fmla="*/ 34 h 168"/>
              <a:gd name="T18" fmla="*/ 12 w 120"/>
              <a:gd name="T19" fmla="*/ 15 h 168"/>
              <a:gd name="T20" fmla="*/ 0 w 120"/>
              <a:gd name="T21" fmla="*/ 6 h 168"/>
              <a:gd name="T22" fmla="*/ 3 w 120"/>
              <a:gd name="T23" fmla="*/ 132 h 168"/>
              <a:gd name="T24" fmla="*/ 120 w 120"/>
              <a:gd name="T25" fmla="*/ 168 h 168"/>
              <a:gd name="T26" fmla="*/ 108 w 120"/>
              <a:gd name="T27" fmla="*/ 6 h 168"/>
              <a:gd name="T28" fmla="*/ 53 w 120"/>
              <a:gd name="T29" fmla="*/ 158 h 168"/>
              <a:gd name="T30" fmla="*/ 10 w 120"/>
              <a:gd name="T31" fmla="*/ 116 h 168"/>
              <a:gd name="T32" fmla="*/ 110 w 120"/>
              <a:gd name="T33" fmla="*/ 44 h 168"/>
              <a:gd name="T34" fmla="*/ 101 w 120"/>
              <a:gd name="T35" fmla="*/ 75 h 168"/>
              <a:gd name="T36" fmla="*/ 21 w 120"/>
              <a:gd name="T37" fmla="*/ 88 h 168"/>
              <a:gd name="T38" fmla="*/ 101 w 120"/>
              <a:gd name="T39" fmla="*/ 75 h 168"/>
              <a:gd name="T40" fmla="*/ 21 w 120"/>
              <a:gd name="T41" fmla="*/ 55 h 168"/>
              <a:gd name="T42" fmla="*/ 101 w 120"/>
              <a:gd name="T43" fmla="*/ 67 h 168"/>
              <a:gd name="T44" fmla="*/ 101 w 120"/>
              <a:gd name="T45" fmla="*/ 96 h 168"/>
              <a:gd name="T46" fmla="*/ 21 w 120"/>
              <a:gd name="T47" fmla="*/ 108 h 168"/>
              <a:gd name="T48" fmla="*/ 101 w 120"/>
              <a:gd name="T49" fmla="*/ 96 h 168"/>
              <a:gd name="T50" fmla="*/ 104 w 120"/>
              <a:gd name="T51" fmla="*/ 23 h 168"/>
              <a:gd name="T52" fmla="*/ 98 w 120"/>
              <a:gd name="T53" fmla="*/ 0 h 168"/>
              <a:gd name="T54" fmla="*/ 92 w 120"/>
              <a:gd name="T55" fmla="*/ 23 h 168"/>
              <a:gd name="T56" fmla="*/ 22 w 120"/>
              <a:gd name="T57" fmla="*/ 29 h 168"/>
              <a:gd name="T58" fmla="*/ 29 w 120"/>
              <a:gd name="T59" fmla="*/ 6 h 168"/>
              <a:gd name="T60" fmla="*/ 16 w 120"/>
              <a:gd name="T61" fmla="*/ 6 h 168"/>
              <a:gd name="T62" fmla="*/ 22 w 120"/>
              <a:gd name="T63" fmla="*/ 29 h 168"/>
              <a:gd name="T64" fmla="*/ 66 w 120"/>
              <a:gd name="T65" fmla="*/ 23 h 168"/>
              <a:gd name="T66" fmla="*/ 60 w 120"/>
              <a:gd name="T67" fmla="*/ 0 h 168"/>
              <a:gd name="T68" fmla="*/ 54 w 120"/>
              <a:gd name="T69" fmla="*/ 2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168">
                <a:moveTo>
                  <a:pt x="108" y="6"/>
                </a:moveTo>
                <a:cubicBezTo>
                  <a:pt x="108" y="15"/>
                  <a:pt x="108" y="15"/>
                  <a:pt x="108" y="15"/>
                </a:cubicBezTo>
                <a:cubicBezTo>
                  <a:pt x="110" y="17"/>
                  <a:pt x="110" y="20"/>
                  <a:pt x="110" y="22"/>
                </a:cubicBezTo>
                <a:cubicBezTo>
                  <a:pt x="110" y="29"/>
                  <a:pt x="105" y="34"/>
                  <a:pt x="98" y="34"/>
                </a:cubicBezTo>
                <a:cubicBezTo>
                  <a:pt x="91" y="34"/>
                  <a:pt x="86" y="29"/>
                  <a:pt x="86" y="22"/>
                </a:cubicBezTo>
                <a:cubicBezTo>
                  <a:pt x="86" y="20"/>
                  <a:pt x="86" y="17"/>
                  <a:pt x="87" y="15"/>
                </a:cubicBezTo>
                <a:cubicBezTo>
                  <a:pt x="87" y="6"/>
                  <a:pt x="87" y="6"/>
                  <a:pt x="87" y="6"/>
                </a:cubicBezTo>
                <a:cubicBezTo>
                  <a:pt x="71" y="6"/>
                  <a:pt x="71" y="6"/>
                  <a:pt x="71" y="6"/>
                </a:cubicBezTo>
                <a:cubicBezTo>
                  <a:pt x="71" y="15"/>
                  <a:pt x="71" y="15"/>
                  <a:pt x="71" y="15"/>
                </a:cubicBezTo>
                <a:cubicBezTo>
                  <a:pt x="72" y="17"/>
                  <a:pt x="73" y="20"/>
                  <a:pt x="73" y="22"/>
                </a:cubicBezTo>
                <a:cubicBezTo>
                  <a:pt x="73" y="29"/>
                  <a:pt x="67" y="34"/>
                  <a:pt x="60" y="34"/>
                </a:cubicBezTo>
                <a:cubicBezTo>
                  <a:pt x="53" y="34"/>
                  <a:pt x="48" y="29"/>
                  <a:pt x="48" y="22"/>
                </a:cubicBezTo>
                <a:cubicBezTo>
                  <a:pt x="48" y="20"/>
                  <a:pt x="48" y="17"/>
                  <a:pt x="50" y="15"/>
                </a:cubicBezTo>
                <a:cubicBezTo>
                  <a:pt x="50" y="6"/>
                  <a:pt x="50" y="6"/>
                  <a:pt x="50" y="6"/>
                </a:cubicBezTo>
                <a:cubicBezTo>
                  <a:pt x="33" y="6"/>
                  <a:pt x="33" y="6"/>
                  <a:pt x="33" y="6"/>
                </a:cubicBezTo>
                <a:cubicBezTo>
                  <a:pt x="33" y="15"/>
                  <a:pt x="33" y="15"/>
                  <a:pt x="33" y="15"/>
                </a:cubicBezTo>
                <a:cubicBezTo>
                  <a:pt x="34" y="17"/>
                  <a:pt x="35" y="20"/>
                  <a:pt x="35" y="22"/>
                </a:cubicBezTo>
                <a:cubicBezTo>
                  <a:pt x="35" y="29"/>
                  <a:pt x="29" y="34"/>
                  <a:pt x="22" y="34"/>
                </a:cubicBezTo>
                <a:cubicBezTo>
                  <a:pt x="16" y="34"/>
                  <a:pt x="10" y="29"/>
                  <a:pt x="10" y="22"/>
                </a:cubicBezTo>
                <a:cubicBezTo>
                  <a:pt x="10" y="20"/>
                  <a:pt x="11" y="17"/>
                  <a:pt x="12" y="15"/>
                </a:cubicBezTo>
                <a:cubicBezTo>
                  <a:pt x="12" y="6"/>
                  <a:pt x="12" y="6"/>
                  <a:pt x="12" y="6"/>
                </a:cubicBezTo>
                <a:cubicBezTo>
                  <a:pt x="0" y="6"/>
                  <a:pt x="0" y="6"/>
                  <a:pt x="0" y="6"/>
                </a:cubicBezTo>
                <a:cubicBezTo>
                  <a:pt x="0" y="129"/>
                  <a:pt x="0" y="129"/>
                  <a:pt x="0" y="129"/>
                </a:cubicBezTo>
                <a:cubicBezTo>
                  <a:pt x="3" y="132"/>
                  <a:pt x="3" y="132"/>
                  <a:pt x="3" y="132"/>
                </a:cubicBezTo>
                <a:cubicBezTo>
                  <a:pt x="40" y="168"/>
                  <a:pt x="40" y="168"/>
                  <a:pt x="40" y="168"/>
                </a:cubicBezTo>
                <a:cubicBezTo>
                  <a:pt x="120" y="168"/>
                  <a:pt x="120" y="168"/>
                  <a:pt x="120" y="168"/>
                </a:cubicBezTo>
                <a:cubicBezTo>
                  <a:pt x="120" y="6"/>
                  <a:pt x="120" y="6"/>
                  <a:pt x="120" y="6"/>
                </a:cubicBezTo>
                <a:lnTo>
                  <a:pt x="108" y="6"/>
                </a:lnTo>
                <a:close/>
                <a:moveTo>
                  <a:pt x="110" y="158"/>
                </a:moveTo>
                <a:cubicBezTo>
                  <a:pt x="53" y="158"/>
                  <a:pt x="53" y="158"/>
                  <a:pt x="53" y="158"/>
                </a:cubicBezTo>
                <a:cubicBezTo>
                  <a:pt x="38" y="158"/>
                  <a:pt x="45" y="123"/>
                  <a:pt x="45" y="123"/>
                </a:cubicBezTo>
                <a:cubicBezTo>
                  <a:pt x="45" y="123"/>
                  <a:pt x="11" y="131"/>
                  <a:pt x="10" y="116"/>
                </a:cubicBezTo>
                <a:cubicBezTo>
                  <a:pt x="10" y="44"/>
                  <a:pt x="10" y="44"/>
                  <a:pt x="10" y="44"/>
                </a:cubicBezTo>
                <a:cubicBezTo>
                  <a:pt x="110" y="44"/>
                  <a:pt x="110" y="44"/>
                  <a:pt x="110" y="44"/>
                </a:cubicBezTo>
                <a:lnTo>
                  <a:pt x="110" y="158"/>
                </a:lnTo>
                <a:close/>
                <a:moveTo>
                  <a:pt x="101" y="75"/>
                </a:moveTo>
                <a:cubicBezTo>
                  <a:pt x="21" y="75"/>
                  <a:pt x="21" y="75"/>
                  <a:pt x="21" y="75"/>
                </a:cubicBezTo>
                <a:cubicBezTo>
                  <a:pt x="21" y="88"/>
                  <a:pt x="21" y="88"/>
                  <a:pt x="21" y="88"/>
                </a:cubicBezTo>
                <a:cubicBezTo>
                  <a:pt x="101" y="88"/>
                  <a:pt x="101" y="88"/>
                  <a:pt x="101" y="88"/>
                </a:cubicBezTo>
                <a:lnTo>
                  <a:pt x="101" y="75"/>
                </a:lnTo>
                <a:close/>
                <a:moveTo>
                  <a:pt x="101" y="55"/>
                </a:moveTo>
                <a:cubicBezTo>
                  <a:pt x="21" y="55"/>
                  <a:pt x="21" y="55"/>
                  <a:pt x="21" y="55"/>
                </a:cubicBezTo>
                <a:cubicBezTo>
                  <a:pt x="21" y="67"/>
                  <a:pt x="21" y="67"/>
                  <a:pt x="21" y="67"/>
                </a:cubicBezTo>
                <a:cubicBezTo>
                  <a:pt x="101" y="67"/>
                  <a:pt x="101" y="67"/>
                  <a:pt x="101" y="67"/>
                </a:cubicBezTo>
                <a:lnTo>
                  <a:pt x="101" y="55"/>
                </a:lnTo>
                <a:close/>
                <a:moveTo>
                  <a:pt x="101" y="96"/>
                </a:moveTo>
                <a:cubicBezTo>
                  <a:pt x="21" y="96"/>
                  <a:pt x="21" y="96"/>
                  <a:pt x="21" y="96"/>
                </a:cubicBezTo>
                <a:cubicBezTo>
                  <a:pt x="21" y="108"/>
                  <a:pt x="21" y="108"/>
                  <a:pt x="21" y="108"/>
                </a:cubicBezTo>
                <a:cubicBezTo>
                  <a:pt x="101" y="108"/>
                  <a:pt x="101" y="108"/>
                  <a:pt x="101" y="108"/>
                </a:cubicBezTo>
                <a:lnTo>
                  <a:pt x="101" y="96"/>
                </a:lnTo>
                <a:close/>
                <a:moveTo>
                  <a:pt x="98" y="29"/>
                </a:moveTo>
                <a:cubicBezTo>
                  <a:pt x="101" y="29"/>
                  <a:pt x="104" y="26"/>
                  <a:pt x="104" y="23"/>
                </a:cubicBezTo>
                <a:cubicBezTo>
                  <a:pt x="104" y="6"/>
                  <a:pt x="104" y="6"/>
                  <a:pt x="104" y="6"/>
                </a:cubicBezTo>
                <a:cubicBezTo>
                  <a:pt x="104" y="2"/>
                  <a:pt x="101" y="0"/>
                  <a:pt x="98" y="0"/>
                </a:cubicBezTo>
                <a:cubicBezTo>
                  <a:pt x="94" y="0"/>
                  <a:pt x="92" y="2"/>
                  <a:pt x="92" y="6"/>
                </a:cubicBezTo>
                <a:cubicBezTo>
                  <a:pt x="92" y="23"/>
                  <a:pt x="92" y="23"/>
                  <a:pt x="92" y="23"/>
                </a:cubicBezTo>
                <a:cubicBezTo>
                  <a:pt x="92" y="26"/>
                  <a:pt x="94" y="29"/>
                  <a:pt x="98" y="29"/>
                </a:cubicBezTo>
                <a:close/>
                <a:moveTo>
                  <a:pt x="22" y="29"/>
                </a:moveTo>
                <a:cubicBezTo>
                  <a:pt x="26" y="29"/>
                  <a:pt x="29" y="26"/>
                  <a:pt x="29" y="23"/>
                </a:cubicBezTo>
                <a:cubicBezTo>
                  <a:pt x="29" y="6"/>
                  <a:pt x="29" y="6"/>
                  <a:pt x="29" y="6"/>
                </a:cubicBezTo>
                <a:cubicBezTo>
                  <a:pt x="29" y="2"/>
                  <a:pt x="26" y="0"/>
                  <a:pt x="22" y="0"/>
                </a:cubicBezTo>
                <a:cubicBezTo>
                  <a:pt x="19" y="0"/>
                  <a:pt x="16" y="2"/>
                  <a:pt x="16" y="6"/>
                </a:cubicBezTo>
                <a:cubicBezTo>
                  <a:pt x="16" y="23"/>
                  <a:pt x="16" y="23"/>
                  <a:pt x="16" y="23"/>
                </a:cubicBezTo>
                <a:cubicBezTo>
                  <a:pt x="16" y="26"/>
                  <a:pt x="19" y="29"/>
                  <a:pt x="22" y="29"/>
                </a:cubicBezTo>
                <a:close/>
                <a:moveTo>
                  <a:pt x="60" y="29"/>
                </a:moveTo>
                <a:cubicBezTo>
                  <a:pt x="64" y="29"/>
                  <a:pt x="66" y="26"/>
                  <a:pt x="66" y="23"/>
                </a:cubicBezTo>
                <a:cubicBezTo>
                  <a:pt x="66" y="6"/>
                  <a:pt x="66" y="6"/>
                  <a:pt x="66" y="6"/>
                </a:cubicBezTo>
                <a:cubicBezTo>
                  <a:pt x="66" y="2"/>
                  <a:pt x="64" y="0"/>
                  <a:pt x="60" y="0"/>
                </a:cubicBezTo>
                <a:cubicBezTo>
                  <a:pt x="57" y="0"/>
                  <a:pt x="54" y="2"/>
                  <a:pt x="54" y="6"/>
                </a:cubicBezTo>
                <a:cubicBezTo>
                  <a:pt x="54" y="23"/>
                  <a:pt x="54" y="23"/>
                  <a:pt x="54" y="23"/>
                </a:cubicBezTo>
                <a:cubicBezTo>
                  <a:pt x="54" y="26"/>
                  <a:pt x="57" y="29"/>
                  <a:pt x="60" y="29"/>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grpSp>
        <p:nvGrpSpPr>
          <p:cNvPr id="6" name="组合 5"/>
          <p:cNvGrpSpPr/>
          <p:nvPr/>
        </p:nvGrpSpPr>
        <p:grpSpPr bwMode="auto">
          <a:xfrm>
            <a:off x="5466715" y="1157605"/>
            <a:ext cx="2638425" cy="2599055"/>
            <a:chOff x="1300233" y="1995959"/>
            <a:chExt cx="3306471" cy="3273825"/>
          </a:xfrm>
        </p:grpSpPr>
        <p:sp>
          <p:nvSpPr>
            <p:cNvPr id="20" name="圆角矩形 20"/>
            <p:cNvSpPr/>
            <p:nvPr/>
          </p:nvSpPr>
          <p:spPr>
            <a:xfrm>
              <a:off x="1300233" y="1995959"/>
              <a:ext cx="3306471" cy="3273825"/>
            </a:xfrm>
            <a:prstGeom prst="ellipse">
              <a:avLst/>
            </a:prstGeom>
            <a:solidFill>
              <a:schemeClr val="bg1"/>
            </a:solidFill>
            <a:ln w="15875">
              <a:solidFill>
                <a:srgbClr val="20386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4400" fontAlgn="auto">
                <a:spcBef>
                  <a:spcPts val="0"/>
                </a:spcBef>
                <a:spcAft>
                  <a:spcPts val="0"/>
                </a:spcAft>
                <a:defRPr/>
              </a:pPr>
              <a:endParaRPr lang="zh-CN" altLang="en-US" sz="4000" dirty="0">
                <a:latin typeface="微软雅黑" panose="020B0503020204020204" pitchFamily="34" charset="-122"/>
              </a:endParaRPr>
            </a:p>
          </p:txBody>
        </p:sp>
        <p:sp>
          <p:nvSpPr>
            <p:cNvPr id="7" name="圆角矩形 20"/>
            <p:cNvSpPr/>
            <p:nvPr/>
          </p:nvSpPr>
          <p:spPr>
            <a:xfrm>
              <a:off x="1433133" y="2127296"/>
              <a:ext cx="3040671" cy="3011150"/>
            </a:xfrm>
            <a:prstGeom prst="ellipse">
              <a:avLst/>
            </a:prstGeom>
            <a:solidFill>
              <a:schemeClr val="bg2">
                <a:lumMod val="75000"/>
                <a:alpha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4400" fontAlgn="auto">
                <a:spcBef>
                  <a:spcPts val="0"/>
                </a:spcBef>
                <a:spcAft>
                  <a:spcPts val="0"/>
                </a:spcAft>
                <a:defRPr/>
              </a:pPr>
              <a:endParaRPr lang="zh-CN" altLang="en-US" sz="3600" dirty="0"/>
            </a:p>
          </p:txBody>
        </p:sp>
        <p:sp>
          <p:nvSpPr>
            <p:cNvPr id="46102" name="文本框 21"/>
            <p:cNvSpPr txBox="1">
              <a:spLocks noChangeArrowheads="1"/>
            </p:cNvSpPr>
            <p:nvPr/>
          </p:nvSpPr>
          <p:spPr bwMode="auto">
            <a:xfrm>
              <a:off x="1807145" y="3110163"/>
              <a:ext cx="2292646" cy="1045416"/>
            </a:xfrm>
            <a:prstGeom prst="rect">
              <a:avLst/>
            </a:prstGeom>
            <a:noFill/>
            <a:ln w="9525">
              <a:noFill/>
              <a:miter lim="800000"/>
            </a:ln>
          </p:spPr>
          <p:txBody>
            <a:bodyPr wrap="square">
              <a:spAutoFit/>
            </a:bodyPr>
            <a:p>
              <a:pPr algn="ctr"/>
              <a:r>
                <a:rPr lang="zh-CN" altLang="en-US" sz="2400">
                  <a:solidFill>
                    <a:schemeClr val="bg1"/>
                  </a:solidFill>
                  <a:latin typeface="Calibri" panose="020F0502020204030204" pitchFamily="34" charset="0"/>
                  <a:ea typeface="微软雅黑" panose="020B0503020204020204" pitchFamily="34" charset="-122"/>
                </a:rPr>
                <a:t>总结</a:t>
              </a:r>
              <a:r>
                <a:rPr lang="en-US" altLang="zh-CN" sz="2400">
                  <a:solidFill>
                    <a:schemeClr val="bg1"/>
                  </a:solidFill>
                  <a:latin typeface="Calibri" panose="020F0502020204030204" pitchFamily="34" charset="0"/>
                  <a:ea typeface="微软雅黑" panose="020B0503020204020204" pitchFamily="34" charset="-122"/>
                </a:rPr>
                <a:t>Conclusions</a:t>
              </a:r>
              <a:endParaRPr lang="zh-CN" altLang="en-US" sz="2400">
                <a:solidFill>
                  <a:schemeClr val="bg1"/>
                </a:solidFill>
                <a:latin typeface="Calibri" panose="020F0502020204030204" pitchFamily="34" charset="0"/>
                <a:ea typeface="微软雅黑" panose="020B0503020204020204" pitchFamily="34" charset="-122"/>
              </a:endParaRPr>
            </a:p>
          </p:txBody>
        </p:sp>
      </p:grpSp>
      <p:sp>
        <p:nvSpPr>
          <p:cNvPr id="8" name="矩形 7"/>
          <p:cNvSpPr>
            <a:spLocks noChangeArrowheads="1"/>
          </p:cNvSpPr>
          <p:nvPr/>
        </p:nvSpPr>
        <p:spPr bwMode="auto">
          <a:xfrm>
            <a:off x="240665" y="570865"/>
            <a:ext cx="4740910" cy="4411980"/>
          </a:xfrm>
          <a:prstGeom prst="rect">
            <a:avLst/>
          </a:prstGeom>
          <a:noFill/>
          <a:ln w="9525">
            <a:noFill/>
            <a:miter lim="800000"/>
          </a:ln>
        </p:spPr>
        <p:txBody>
          <a:bodyPr lIns="91436" tIns="45718" rIns="91436" bIns="45718">
            <a:noAutofit/>
          </a:bodyPr>
          <a:p>
            <a:pPr indent="431800" latinLnBrk="0">
              <a:lnSpc>
                <a:spcPct val="150000"/>
              </a:lnSpc>
            </a:pPr>
            <a:r>
              <a:rPr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本吾爱理财平台已经初步实现了项目初期的功能需求，对前端界面的用户来说，已经实现了用户的注册登录，查看前端界面模块内容；根据导航栏选择相应的理财产品进行查看；点击产品详情进入产品详情页；在详情页可以选择将产品加入预购或者直接结算，并在点击的同时输入购入数量；结算的方式有两种：一种是通过预购中心进行批量选择产品进行结算，另一种直接点击一支产品进行结算生成订单；最后生成订单去支付；后端管理系统的管理员也已经实现了对各种数据的管理操作。本网站设置有很多的友好提示，帮助用户和管理员进行操作，以防止操作失误。此外，本网站为保障使用者的账号安全，也做了密码加密的功能，以及管理员等级权限的设置。本网站的操作十分简单，只需简单引导就可快速上手。</a:t>
            </a:r>
            <a:endParaRPr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431800" latinLnBrk="0">
              <a:lnSpc>
                <a:spcPct val="150000"/>
              </a:lnSpc>
            </a:pPr>
            <a:r>
              <a:rPr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本文的研究结论有以下几点：</a:t>
            </a:r>
            <a:endParaRPr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431800" latinLnBrk="0">
              <a:lnSpc>
                <a:spcPct val="150000"/>
              </a:lnSpc>
            </a:pPr>
            <a:r>
              <a:rPr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(1)在做本项目时，使用了一些多样的Oracle语句实现想要的功能，虽然</a:t>
            </a:r>
            <a:r>
              <a:rPr 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存在一些困难</a:t>
            </a:r>
            <a:r>
              <a:rPr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但也最终完成了想要的功能</a:t>
            </a:r>
            <a:r>
              <a:rPr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431800" latinLnBrk="0">
              <a:lnSpc>
                <a:spcPct val="150000"/>
              </a:lnSpc>
            </a:pPr>
            <a:r>
              <a:rPr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(2)在做前端功能实现时，组件并不适配，通过不断剖析每个属性的含义，逐渐找到了解决的办法。 </a:t>
            </a:r>
            <a:endParaRPr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431800" latinLnBrk="0">
              <a:lnSpc>
                <a:spcPct val="150000"/>
              </a:lnSpc>
            </a:pPr>
            <a:r>
              <a:rPr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(3)在做本项目之前，肯定是要对理财方面做全面的调查了解，包括了解国内外理财市场、理财人口基数、市场的调研等等，通过对这些内容做了较为深入的了解之后，我对本网站有了更多的需求分析，对网站功能的功能设计做了很多的完善。</a:t>
            </a:r>
            <a:endParaRPr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0" dur="1000" fill="hold"/>
                                        <p:tgtEl>
                                          <p:spTgt spid="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0" dur="1000" fill="hold"/>
                                        <p:tgtEl>
                                          <p:spTgt spid="8"/>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0" name="Title 13"/>
          <p:cNvSpPr txBox="1"/>
          <p:nvPr/>
        </p:nvSpPr>
        <p:spPr bwMode="auto">
          <a:xfrm>
            <a:off x="188913" y="18478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6.</a:t>
            </a:r>
            <a:r>
              <a:rPr lang="zh-CN" altLang="en-US" sz="2000">
                <a:solidFill>
                  <a:schemeClr val="bg1"/>
                </a:solidFill>
              </a:rPr>
              <a:t>项目总结</a:t>
            </a:r>
            <a:endParaRPr lang="zh-CN" altLang="en-US" sz="2000">
              <a:solidFill>
                <a:schemeClr val="bg1"/>
              </a:solidFill>
            </a:endParaRPr>
          </a:p>
        </p:txBody>
      </p:sp>
      <p:sp>
        <p:nvSpPr>
          <p:cNvPr id="19" name="Freeform 155"/>
          <p:cNvSpPr>
            <a:spLocks noEditPoints="1"/>
          </p:cNvSpPr>
          <p:nvPr/>
        </p:nvSpPr>
        <p:spPr bwMode="auto">
          <a:xfrm>
            <a:off x="1646555" y="184785"/>
            <a:ext cx="317500" cy="412750"/>
          </a:xfrm>
          <a:custGeom>
            <a:avLst/>
            <a:gdLst>
              <a:gd name="T0" fmla="*/ 108 w 120"/>
              <a:gd name="T1" fmla="*/ 15 h 168"/>
              <a:gd name="T2" fmla="*/ 98 w 120"/>
              <a:gd name="T3" fmla="*/ 34 h 168"/>
              <a:gd name="T4" fmla="*/ 87 w 120"/>
              <a:gd name="T5" fmla="*/ 15 h 168"/>
              <a:gd name="T6" fmla="*/ 71 w 120"/>
              <a:gd name="T7" fmla="*/ 6 h 168"/>
              <a:gd name="T8" fmla="*/ 73 w 120"/>
              <a:gd name="T9" fmla="*/ 22 h 168"/>
              <a:gd name="T10" fmla="*/ 48 w 120"/>
              <a:gd name="T11" fmla="*/ 22 h 168"/>
              <a:gd name="T12" fmla="*/ 50 w 120"/>
              <a:gd name="T13" fmla="*/ 6 h 168"/>
              <a:gd name="T14" fmla="*/ 33 w 120"/>
              <a:gd name="T15" fmla="*/ 15 h 168"/>
              <a:gd name="T16" fmla="*/ 22 w 120"/>
              <a:gd name="T17" fmla="*/ 34 h 168"/>
              <a:gd name="T18" fmla="*/ 12 w 120"/>
              <a:gd name="T19" fmla="*/ 15 h 168"/>
              <a:gd name="T20" fmla="*/ 0 w 120"/>
              <a:gd name="T21" fmla="*/ 6 h 168"/>
              <a:gd name="T22" fmla="*/ 3 w 120"/>
              <a:gd name="T23" fmla="*/ 132 h 168"/>
              <a:gd name="T24" fmla="*/ 120 w 120"/>
              <a:gd name="T25" fmla="*/ 168 h 168"/>
              <a:gd name="T26" fmla="*/ 108 w 120"/>
              <a:gd name="T27" fmla="*/ 6 h 168"/>
              <a:gd name="T28" fmla="*/ 53 w 120"/>
              <a:gd name="T29" fmla="*/ 158 h 168"/>
              <a:gd name="T30" fmla="*/ 10 w 120"/>
              <a:gd name="T31" fmla="*/ 116 h 168"/>
              <a:gd name="T32" fmla="*/ 110 w 120"/>
              <a:gd name="T33" fmla="*/ 44 h 168"/>
              <a:gd name="T34" fmla="*/ 101 w 120"/>
              <a:gd name="T35" fmla="*/ 75 h 168"/>
              <a:gd name="T36" fmla="*/ 21 w 120"/>
              <a:gd name="T37" fmla="*/ 88 h 168"/>
              <a:gd name="T38" fmla="*/ 101 w 120"/>
              <a:gd name="T39" fmla="*/ 75 h 168"/>
              <a:gd name="T40" fmla="*/ 21 w 120"/>
              <a:gd name="T41" fmla="*/ 55 h 168"/>
              <a:gd name="T42" fmla="*/ 101 w 120"/>
              <a:gd name="T43" fmla="*/ 67 h 168"/>
              <a:gd name="T44" fmla="*/ 101 w 120"/>
              <a:gd name="T45" fmla="*/ 96 h 168"/>
              <a:gd name="T46" fmla="*/ 21 w 120"/>
              <a:gd name="T47" fmla="*/ 108 h 168"/>
              <a:gd name="T48" fmla="*/ 101 w 120"/>
              <a:gd name="T49" fmla="*/ 96 h 168"/>
              <a:gd name="T50" fmla="*/ 104 w 120"/>
              <a:gd name="T51" fmla="*/ 23 h 168"/>
              <a:gd name="T52" fmla="*/ 98 w 120"/>
              <a:gd name="T53" fmla="*/ 0 h 168"/>
              <a:gd name="T54" fmla="*/ 92 w 120"/>
              <a:gd name="T55" fmla="*/ 23 h 168"/>
              <a:gd name="T56" fmla="*/ 22 w 120"/>
              <a:gd name="T57" fmla="*/ 29 h 168"/>
              <a:gd name="T58" fmla="*/ 29 w 120"/>
              <a:gd name="T59" fmla="*/ 6 h 168"/>
              <a:gd name="T60" fmla="*/ 16 w 120"/>
              <a:gd name="T61" fmla="*/ 6 h 168"/>
              <a:gd name="T62" fmla="*/ 22 w 120"/>
              <a:gd name="T63" fmla="*/ 29 h 168"/>
              <a:gd name="T64" fmla="*/ 66 w 120"/>
              <a:gd name="T65" fmla="*/ 23 h 168"/>
              <a:gd name="T66" fmla="*/ 60 w 120"/>
              <a:gd name="T67" fmla="*/ 0 h 168"/>
              <a:gd name="T68" fmla="*/ 54 w 120"/>
              <a:gd name="T69" fmla="*/ 2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168">
                <a:moveTo>
                  <a:pt x="108" y="6"/>
                </a:moveTo>
                <a:cubicBezTo>
                  <a:pt x="108" y="15"/>
                  <a:pt x="108" y="15"/>
                  <a:pt x="108" y="15"/>
                </a:cubicBezTo>
                <a:cubicBezTo>
                  <a:pt x="110" y="17"/>
                  <a:pt x="110" y="20"/>
                  <a:pt x="110" y="22"/>
                </a:cubicBezTo>
                <a:cubicBezTo>
                  <a:pt x="110" y="29"/>
                  <a:pt x="105" y="34"/>
                  <a:pt x="98" y="34"/>
                </a:cubicBezTo>
                <a:cubicBezTo>
                  <a:pt x="91" y="34"/>
                  <a:pt x="86" y="29"/>
                  <a:pt x="86" y="22"/>
                </a:cubicBezTo>
                <a:cubicBezTo>
                  <a:pt x="86" y="20"/>
                  <a:pt x="86" y="17"/>
                  <a:pt x="87" y="15"/>
                </a:cubicBezTo>
                <a:cubicBezTo>
                  <a:pt x="87" y="6"/>
                  <a:pt x="87" y="6"/>
                  <a:pt x="87" y="6"/>
                </a:cubicBezTo>
                <a:cubicBezTo>
                  <a:pt x="71" y="6"/>
                  <a:pt x="71" y="6"/>
                  <a:pt x="71" y="6"/>
                </a:cubicBezTo>
                <a:cubicBezTo>
                  <a:pt x="71" y="15"/>
                  <a:pt x="71" y="15"/>
                  <a:pt x="71" y="15"/>
                </a:cubicBezTo>
                <a:cubicBezTo>
                  <a:pt x="72" y="17"/>
                  <a:pt x="73" y="20"/>
                  <a:pt x="73" y="22"/>
                </a:cubicBezTo>
                <a:cubicBezTo>
                  <a:pt x="73" y="29"/>
                  <a:pt x="67" y="34"/>
                  <a:pt x="60" y="34"/>
                </a:cubicBezTo>
                <a:cubicBezTo>
                  <a:pt x="53" y="34"/>
                  <a:pt x="48" y="29"/>
                  <a:pt x="48" y="22"/>
                </a:cubicBezTo>
                <a:cubicBezTo>
                  <a:pt x="48" y="20"/>
                  <a:pt x="48" y="17"/>
                  <a:pt x="50" y="15"/>
                </a:cubicBezTo>
                <a:cubicBezTo>
                  <a:pt x="50" y="6"/>
                  <a:pt x="50" y="6"/>
                  <a:pt x="50" y="6"/>
                </a:cubicBezTo>
                <a:cubicBezTo>
                  <a:pt x="33" y="6"/>
                  <a:pt x="33" y="6"/>
                  <a:pt x="33" y="6"/>
                </a:cubicBezTo>
                <a:cubicBezTo>
                  <a:pt x="33" y="15"/>
                  <a:pt x="33" y="15"/>
                  <a:pt x="33" y="15"/>
                </a:cubicBezTo>
                <a:cubicBezTo>
                  <a:pt x="34" y="17"/>
                  <a:pt x="35" y="20"/>
                  <a:pt x="35" y="22"/>
                </a:cubicBezTo>
                <a:cubicBezTo>
                  <a:pt x="35" y="29"/>
                  <a:pt x="29" y="34"/>
                  <a:pt x="22" y="34"/>
                </a:cubicBezTo>
                <a:cubicBezTo>
                  <a:pt x="16" y="34"/>
                  <a:pt x="10" y="29"/>
                  <a:pt x="10" y="22"/>
                </a:cubicBezTo>
                <a:cubicBezTo>
                  <a:pt x="10" y="20"/>
                  <a:pt x="11" y="17"/>
                  <a:pt x="12" y="15"/>
                </a:cubicBezTo>
                <a:cubicBezTo>
                  <a:pt x="12" y="6"/>
                  <a:pt x="12" y="6"/>
                  <a:pt x="12" y="6"/>
                </a:cubicBezTo>
                <a:cubicBezTo>
                  <a:pt x="0" y="6"/>
                  <a:pt x="0" y="6"/>
                  <a:pt x="0" y="6"/>
                </a:cubicBezTo>
                <a:cubicBezTo>
                  <a:pt x="0" y="129"/>
                  <a:pt x="0" y="129"/>
                  <a:pt x="0" y="129"/>
                </a:cubicBezTo>
                <a:cubicBezTo>
                  <a:pt x="3" y="132"/>
                  <a:pt x="3" y="132"/>
                  <a:pt x="3" y="132"/>
                </a:cubicBezTo>
                <a:cubicBezTo>
                  <a:pt x="40" y="168"/>
                  <a:pt x="40" y="168"/>
                  <a:pt x="40" y="168"/>
                </a:cubicBezTo>
                <a:cubicBezTo>
                  <a:pt x="120" y="168"/>
                  <a:pt x="120" y="168"/>
                  <a:pt x="120" y="168"/>
                </a:cubicBezTo>
                <a:cubicBezTo>
                  <a:pt x="120" y="6"/>
                  <a:pt x="120" y="6"/>
                  <a:pt x="120" y="6"/>
                </a:cubicBezTo>
                <a:lnTo>
                  <a:pt x="108" y="6"/>
                </a:lnTo>
                <a:close/>
                <a:moveTo>
                  <a:pt x="110" y="158"/>
                </a:moveTo>
                <a:cubicBezTo>
                  <a:pt x="53" y="158"/>
                  <a:pt x="53" y="158"/>
                  <a:pt x="53" y="158"/>
                </a:cubicBezTo>
                <a:cubicBezTo>
                  <a:pt x="38" y="158"/>
                  <a:pt x="45" y="123"/>
                  <a:pt x="45" y="123"/>
                </a:cubicBezTo>
                <a:cubicBezTo>
                  <a:pt x="45" y="123"/>
                  <a:pt x="11" y="131"/>
                  <a:pt x="10" y="116"/>
                </a:cubicBezTo>
                <a:cubicBezTo>
                  <a:pt x="10" y="44"/>
                  <a:pt x="10" y="44"/>
                  <a:pt x="10" y="44"/>
                </a:cubicBezTo>
                <a:cubicBezTo>
                  <a:pt x="110" y="44"/>
                  <a:pt x="110" y="44"/>
                  <a:pt x="110" y="44"/>
                </a:cubicBezTo>
                <a:lnTo>
                  <a:pt x="110" y="158"/>
                </a:lnTo>
                <a:close/>
                <a:moveTo>
                  <a:pt x="101" y="75"/>
                </a:moveTo>
                <a:cubicBezTo>
                  <a:pt x="21" y="75"/>
                  <a:pt x="21" y="75"/>
                  <a:pt x="21" y="75"/>
                </a:cubicBezTo>
                <a:cubicBezTo>
                  <a:pt x="21" y="88"/>
                  <a:pt x="21" y="88"/>
                  <a:pt x="21" y="88"/>
                </a:cubicBezTo>
                <a:cubicBezTo>
                  <a:pt x="101" y="88"/>
                  <a:pt x="101" y="88"/>
                  <a:pt x="101" y="88"/>
                </a:cubicBezTo>
                <a:lnTo>
                  <a:pt x="101" y="75"/>
                </a:lnTo>
                <a:close/>
                <a:moveTo>
                  <a:pt x="101" y="55"/>
                </a:moveTo>
                <a:cubicBezTo>
                  <a:pt x="21" y="55"/>
                  <a:pt x="21" y="55"/>
                  <a:pt x="21" y="55"/>
                </a:cubicBezTo>
                <a:cubicBezTo>
                  <a:pt x="21" y="67"/>
                  <a:pt x="21" y="67"/>
                  <a:pt x="21" y="67"/>
                </a:cubicBezTo>
                <a:cubicBezTo>
                  <a:pt x="101" y="67"/>
                  <a:pt x="101" y="67"/>
                  <a:pt x="101" y="67"/>
                </a:cubicBezTo>
                <a:lnTo>
                  <a:pt x="101" y="55"/>
                </a:lnTo>
                <a:close/>
                <a:moveTo>
                  <a:pt x="101" y="96"/>
                </a:moveTo>
                <a:cubicBezTo>
                  <a:pt x="21" y="96"/>
                  <a:pt x="21" y="96"/>
                  <a:pt x="21" y="96"/>
                </a:cubicBezTo>
                <a:cubicBezTo>
                  <a:pt x="21" y="108"/>
                  <a:pt x="21" y="108"/>
                  <a:pt x="21" y="108"/>
                </a:cubicBezTo>
                <a:cubicBezTo>
                  <a:pt x="101" y="108"/>
                  <a:pt x="101" y="108"/>
                  <a:pt x="101" y="108"/>
                </a:cubicBezTo>
                <a:lnTo>
                  <a:pt x="101" y="96"/>
                </a:lnTo>
                <a:close/>
                <a:moveTo>
                  <a:pt x="98" y="29"/>
                </a:moveTo>
                <a:cubicBezTo>
                  <a:pt x="101" y="29"/>
                  <a:pt x="104" y="26"/>
                  <a:pt x="104" y="23"/>
                </a:cubicBezTo>
                <a:cubicBezTo>
                  <a:pt x="104" y="6"/>
                  <a:pt x="104" y="6"/>
                  <a:pt x="104" y="6"/>
                </a:cubicBezTo>
                <a:cubicBezTo>
                  <a:pt x="104" y="2"/>
                  <a:pt x="101" y="0"/>
                  <a:pt x="98" y="0"/>
                </a:cubicBezTo>
                <a:cubicBezTo>
                  <a:pt x="94" y="0"/>
                  <a:pt x="92" y="2"/>
                  <a:pt x="92" y="6"/>
                </a:cubicBezTo>
                <a:cubicBezTo>
                  <a:pt x="92" y="23"/>
                  <a:pt x="92" y="23"/>
                  <a:pt x="92" y="23"/>
                </a:cubicBezTo>
                <a:cubicBezTo>
                  <a:pt x="92" y="26"/>
                  <a:pt x="94" y="29"/>
                  <a:pt x="98" y="29"/>
                </a:cubicBezTo>
                <a:close/>
                <a:moveTo>
                  <a:pt x="22" y="29"/>
                </a:moveTo>
                <a:cubicBezTo>
                  <a:pt x="26" y="29"/>
                  <a:pt x="29" y="26"/>
                  <a:pt x="29" y="23"/>
                </a:cubicBezTo>
                <a:cubicBezTo>
                  <a:pt x="29" y="6"/>
                  <a:pt x="29" y="6"/>
                  <a:pt x="29" y="6"/>
                </a:cubicBezTo>
                <a:cubicBezTo>
                  <a:pt x="29" y="2"/>
                  <a:pt x="26" y="0"/>
                  <a:pt x="22" y="0"/>
                </a:cubicBezTo>
                <a:cubicBezTo>
                  <a:pt x="19" y="0"/>
                  <a:pt x="16" y="2"/>
                  <a:pt x="16" y="6"/>
                </a:cubicBezTo>
                <a:cubicBezTo>
                  <a:pt x="16" y="23"/>
                  <a:pt x="16" y="23"/>
                  <a:pt x="16" y="23"/>
                </a:cubicBezTo>
                <a:cubicBezTo>
                  <a:pt x="16" y="26"/>
                  <a:pt x="19" y="29"/>
                  <a:pt x="22" y="29"/>
                </a:cubicBezTo>
                <a:close/>
                <a:moveTo>
                  <a:pt x="60" y="29"/>
                </a:moveTo>
                <a:cubicBezTo>
                  <a:pt x="64" y="29"/>
                  <a:pt x="66" y="26"/>
                  <a:pt x="66" y="23"/>
                </a:cubicBezTo>
                <a:cubicBezTo>
                  <a:pt x="66" y="6"/>
                  <a:pt x="66" y="6"/>
                  <a:pt x="66" y="6"/>
                </a:cubicBezTo>
                <a:cubicBezTo>
                  <a:pt x="66" y="2"/>
                  <a:pt x="64" y="0"/>
                  <a:pt x="60" y="0"/>
                </a:cubicBezTo>
                <a:cubicBezTo>
                  <a:pt x="57" y="0"/>
                  <a:pt x="54" y="2"/>
                  <a:pt x="54" y="6"/>
                </a:cubicBezTo>
                <a:cubicBezTo>
                  <a:pt x="54" y="23"/>
                  <a:pt x="54" y="23"/>
                  <a:pt x="54" y="23"/>
                </a:cubicBezTo>
                <a:cubicBezTo>
                  <a:pt x="54" y="26"/>
                  <a:pt x="57" y="29"/>
                  <a:pt x="60" y="29"/>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grpSp>
        <p:nvGrpSpPr>
          <p:cNvPr id="6" name="组合 5"/>
          <p:cNvGrpSpPr/>
          <p:nvPr/>
        </p:nvGrpSpPr>
        <p:grpSpPr bwMode="auto">
          <a:xfrm>
            <a:off x="5763895" y="1218565"/>
            <a:ext cx="2638425" cy="2599055"/>
            <a:chOff x="1300233" y="1995959"/>
            <a:chExt cx="3306471" cy="3273825"/>
          </a:xfrm>
        </p:grpSpPr>
        <p:sp>
          <p:nvSpPr>
            <p:cNvPr id="20" name="圆角矩形 20"/>
            <p:cNvSpPr/>
            <p:nvPr/>
          </p:nvSpPr>
          <p:spPr>
            <a:xfrm>
              <a:off x="1300233" y="1995959"/>
              <a:ext cx="3306471" cy="3273825"/>
            </a:xfrm>
            <a:prstGeom prst="ellipse">
              <a:avLst/>
            </a:prstGeom>
            <a:solidFill>
              <a:schemeClr val="bg1"/>
            </a:solidFill>
            <a:ln w="15875">
              <a:solidFill>
                <a:srgbClr val="20386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4400" fontAlgn="auto">
                <a:spcBef>
                  <a:spcPts val="0"/>
                </a:spcBef>
                <a:spcAft>
                  <a:spcPts val="0"/>
                </a:spcAft>
                <a:defRPr/>
              </a:pPr>
              <a:endParaRPr lang="zh-CN" altLang="en-US" sz="4000" dirty="0">
                <a:latin typeface="微软雅黑" panose="020B0503020204020204" pitchFamily="34" charset="-122"/>
              </a:endParaRPr>
            </a:p>
          </p:txBody>
        </p:sp>
        <p:sp>
          <p:nvSpPr>
            <p:cNvPr id="7" name="圆角矩形 20"/>
            <p:cNvSpPr/>
            <p:nvPr/>
          </p:nvSpPr>
          <p:spPr>
            <a:xfrm>
              <a:off x="1433133" y="2127296"/>
              <a:ext cx="3040671" cy="3011150"/>
            </a:xfrm>
            <a:prstGeom prst="ellipse">
              <a:avLst/>
            </a:prstGeom>
            <a:solidFill>
              <a:srgbClr val="5CAD44">
                <a:alpha val="5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4400" fontAlgn="auto">
                <a:spcBef>
                  <a:spcPts val="0"/>
                </a:spcBef>
                <a:spcAft>
                  <a:spcPts val="0"/>
                </a:spcAft>
                <a:defRPr/>
              </a:pPr>
              <a:endParaRPr lang="zh-CN" altLang="en-US" sz="3600" dirty="0"/>
            </a:p>
          </p:txBody>
        </p:sp>
      </p:grpSp>
      <p:sp>
        <p:nvSpPr>
          <p:cNvPr id="8" name="矩形 7"/>
          <p:cNvSpPr>
            <a:spLocks noChangeArrowheads="1"/>
          </p:cNvSpPr>
          <p:nvPr/>
        </p:nvSpPr>
        <p:spPr bwMode="auto">
          <a:xfrm>
            <a:off x="254000" y="814070"/>
            <a:ext cx="4740910" cy="4117340"/>
          </a:xfrm>
          <a:prstGeom prst="rect">
            <a:avLst/>
          </a:prstGeom>
          <a:noFill/>
          <a:ln w="9525">
            <a:noFill/>
            <a:miter lim="800000"/>
          </a:ln>
        </p:spPr>
        <p:txBody>
          <a:bodyPr lIns="91436" tIns="45718" rIns="91436" bIns="45718">
            <a:noAutofit/>
          </a:bodyPr>
          <a:p>
            <a:pPr indent="431800" latinLnBrk="0">
              <a:lnSpc>
                <a:spcPct val="150000"/>
              </a:lnSpc>
            </a:pPr>
            <a:r>
              <a:rPr altLang="zh-CN" sz="1000" b="1">
                <a:solidFill>
                  <a:schemeClr val="bg1"/>
                </a:solidFill>
                <a:latin typeface="Century Gothic" panose="020B0502020202020204"/>
                <a:ea typeface="微软雅黑" panose="020B0503020204020204" pitchFamily="34" charset="-122"/>
              </a:rPr>
              <a:t>本吾爱理财平台经过长时间的可行性分析、需求分析、功能设计以及具体功能的实现，目前网站已搭建完成。由于本人网络安全技术方面的缺乏以及网站运维方面了解不多，很多地方还存在着大大小小的问题，本吾爱理财平台还有很多需要完善的地方。</a:t>
            </a:r>
            <a:endParaRPr altLang="zh-CN" sz="1000" b="1">
              <a:solidFill>
                <a:schemeClr val="bg1"/>
              </a:solidFill>
              <a:latin typeface="Century Gothic" panose="020B0502020202020204"/>
              <a:ea typeface="微软雅黑" panose="020B0503020204020204" pitchFamily="34" charset="-122"/>
            </a:endParaRPr>
          </a:p>
          <a:p>
            <a:pPr indent="431800" latinLnBrk="0">
              <a:lnSpc>
                <a:spcPct val="150000"/>
              </a:lnSpc>
            </a:pPr>
            <a:endParaRPr altLang="zh-CN" sz="1000" b="1">
              <a:solidFill>
                <a:schemeClr val="bg1"/>
              </a:solidFill>
              <a:latin typeface="Century Gothic" panose="020B0502020202020204"/>
              <a:ea typeface="微软雅黑" panose="020B0503020204020204" pitchFamily="34" charset="-122"/>
            </a:endParaRPr>
          </a:p>
          <a:p>
            <a:pPr indent="431800" latinLnBrk="0">
              <a:lnSpc>
                <a:spcPct val="150000"/>
              </a:lnSpc>
            </a:pPr>
            <a:r>
              <a:rPr altLang="zh-CN" sz="1000" b="1">
                <a:solidFill>
                  <a:schemeClr val="bg1"/>
                </a:solidFill>
                <a:latin typeface="Century Gothic" panose="020B0502020202020204"/>
                <a:ea typeface="微软雅黑" panose="020B0503020204020204" pitchFamily="34" charset="-122"/>
                <a:sym typeface="+mn-ea"/>
              </a:rPr>
              <a:t>(</a:t>
            </a:r>
            <a:r>
              <a:rPr lang="en-US" sz="1000" b="1">
                <a:solidFill>
                  <a:schemeClr val="bg1"/>
                </a:solidFill>
                <a:latin typeface="Century Gothic" panose="020B0502020202020204"/>
                <a:ea typeface="微软雅黑" panose="020B0503020204020204" pitchFamily="34" charset="-122"/>
                <a:sym typeface="+mn-ea"/>
              </a:rPr>
              <a:t>1</a:t>
            </a:r>
            <a:r>
              <a:rPr altLang="zh-CN" sz="1000" b="1">
                <a:solidFill>
                  <a:schemeClr val="bg1"/>
                </a:solidFill>
                <a:latin typeface="Century Gothic" panose="020B0502020202020204"/>
                <a:ea typeface="微软雅黑" panose="020B0503020204020204" pitchFamily="34" charset="-122"/>
                <a:sym typeface="+mn-ea"/>
              </a:rPr>
              <a:t>)前端请求Axios还未进行封装，请求结构，方法过于单一，文件结构</a:t>
            </a:r>
            <a:r>
              <a:rPr lang="zh-CN" sz="1000" b="1">
                <a:solidFill>
                  <a:schemeClr val="bg1"/>
                </a:solidFill>
                <a:latin typeface="Century Gothic" panose="020B0502020202020204"/>
                <a:ea typeface="微软雅黑" panose="020B0503020204020204" pitchFamily="34" charset="-122"/>
                <a:sym typeface="+mn-ea"/>
              </a:rPr>
              <a:t>不够清晰</a:t>
            </a:r>
            <a:r>
              <a:rPr altLang="zh-CN" sz="1000" b="1">
                <a:solidFill>
                  <a:schemeClr val="bg1"/>
                </a:solidFill>
                <a:latin typeface="Century Gothic" panose="020B0502020202020204"/>
                <a:ea typeface="微软雅黑" panose="020B0503020204020204" pitchFamily="34" charset="-122"/>
                <a:sym typeface="+mn-ea"/>
              </a:rPr>
              <a:t>，还未进行分模块化处理。</a:t>
            </a:r>
            <a:endParaRPr altLang="zh-CN" sz="1000" b="1">
              <a:solidFill>
                <a:schemeClr val="bg1"/>
              </a:solidFill>
              <a:latin typeface="Century Gothic" panose="020B0502020202020204"/>
              <a:ea typeface="微软雅黑" panose="020B0503020204020204" pitchFamily="34" charset="-122"/>
            </a:endParaRPr>
          </a:p>
          <a:p>
            <a:pPr indent="431800" latinLnBrk="0">
              <a:lnSpc>
                <a:spcPct val="150000"/>
              </a:lnSpc>
            </a:pPr>
            <a:r>
              <a:rPr altLang="zh-CN" sz="1000" b="1">
                <a:solidFill>
                  <a:schemeClr val="bg1"/>
                </a:solidFill>
                <a:latin typeface="Century Gothic" panose="020B0502020202020204"/>
                <a:ea typeface="微软雅黑" panose="020B0503020204020204" pitchFamily="34" charset="-122"/>
              </a:rPr>
              <a:t>(</a:t>
            </a:r>
            <a:r>
              <a:rPr lang="en-US" sz="1000" b="1">
                <a:solidFill>
                  <a:schemeClr val="bg1"/>
                </a:solidFill>
                <a:latin typeface="Century Gothic" panose="020B0502020202020204"/>
                <a:ea typeface="微软雅黑" panose="020B0503020204020204" pitchFamily="34" charset="-122"/>
              </a:rPr>
              <a:t>2</a:t>
            </a:r>
            <a:r>
              <a:rPr altLang="zh-CN" sz="1000" b="1">
                <a:solidFill>
                  <a:schemeClr val="bg1"/>
                </a:solidFill>
                <a:latin typeface="Century Gothic" panose="020B0502020202020204"/>
                <a:ea typeface="微软雅黑" panose="020B0503020204020204" pitchFamily="34" charset="-122"/>
              </a:rPr>
              <a:t>)本吾爱理财平台使用简单算法，运行效率低下，后期还需要对部分模块的算法进行优化以提高网站运行效率。</a:t>
            </a:r>
            <a:endParaRPr altLang="zh-CN" sz="1000" b="1">
              <a:solidFill>
                <a:schemeClr val="bg1"/>
              </a:solidFill>
              <a:latin typeface="Century Gothic" panose="020B0502020202020204"/>
              <a:ea typeface="微软雅黑" panose="020B0503020204020204" pitchFamily="34" charset="-122"/>
            </a:endParaRPr>
          </a:p>
          <a:p>
            <a:pPr indent="431800" latinLnBrk="0">
              <a:lnSpc>
                <a:spcPct val="150000"/>
              </a:lnSpc>
            </a:pPr>
            <a:r>
              <a:rPr altLang="zh-CN" sz="1000" b="1">
                <a:solidFill>
                  <a:schemeClr val="bg1"/>
                </a:solidFill>
                <a:latin typeface="Century Gothic" panose="020B0502020202020204"/>
                <a:ea typeface="微软雅黑" panose="020B0503020204020204" pitchFamily="34" charset="-122"/>
              </a:rPr>
              <a:t>(</a:t>
            </a:r>
            <a:r>
              <a:rPr lang="en-US" sz="1000" b="1">
                <a:solidFill>
                  <a:schemeClr val="bg1"/>
                </a:solidFill>
                <a:latin typeface="Century Gothic" panose="020B0502020202020204"/>
                <a:ea typeface="微软雅黑" panose="020B0503020204020204" pitchFamily="34" charset="-122"/>
              </a:rPr>
              <a:t>3</a:t>
            </a:r>
            <a:r>
              <a:rPr altLang="zh-CN" sz="1000" b="1">
                <a:solidFill>
                  <a:schemeClr val="bg1"/>
                </a:solidFill>
                <a:latin typeface="Century Gothic" panose="020B0502020202020204"/>
                <a:ea typeface="微软雅黑" panose="020B0503020204020204" pitchFamily="34" charset="-122"/>
              </a:rPr>
              <a:t>)本平台还未部署上线，本地项目Css图片资源还未压缩，占用空间较大</a:t>
            </a:r>
            <a:endParaRPr altLang="zh-CN" sz="1000" b="1">
              <a:solidFill>
                <a:schemeClr val="bg1"/>
              </a:solidFill>
              <a:latin typeface="Century Gothic" panose="020B0502020202020204"/>
              <a:ea typeface="微软雅黑" panose="020B0503020204020204" pitchFamily="34" charset="-122"/>
            </a:endParaRPr>
          </a:p>
          <a:p>
            <a:pPr indent="431800" latinLnBrk="0">
              <a:lnSpc>
                <a:spcPct val="150000"/>
              </a:lnSpc>
            </a:pPr>
            <a:r>
              <a:rPr altLang="zh-CN" sz="1000" b="1">
                <a:solidFill>
                  <a:schemeClr val="bg1"/>
                </a:solidFill>
                <a:latin typeface="Century Gothic" panose="020B0502020202020204"/>
                <a:ea typeface="微软雅黑" panose="020B0503020204020204" pitchFamily="34" charset="-122"/>
                <a:sym typeface="+mn-ea"/>
              </a:rPr>
              <a:t>(</a:t>
            </a:r>
            <a:r>
              <a:rPr lang="en-US" sz="1000" b="1">
                <a:solidFill>
                  <a:schemeClr val="bg1"/>
                </a:solidFill>
                <a:latin typeface="Century Gothic" panose="020B0502020202020204"/>
                <a:ea typeface="微软雅黑" panose="020B0503020204020204" pitchFamily="34" charset="-122"/>
                <a:sym typeface="+mn-ea"/>
              </a:rPr>
              <a:t>4</a:t>
            </a:r>
            <a:r>
              <a:rPr altLang="zh-CN" sz="1000" b="1">
                <a:solidFill>
                  <a:schemeClr val="bg1"/>
                </a:solidFill>
                <a:latin typeface="Century Gothic" panose="020B0502020202020204"/>
                <a:ea typeface="微软雅黑" panose="020B0503020204020204" pitchFamily="34" charset="-122"/>
                <a:sym typeface="+mn-ea"/>
              </a:rPr>
              <a:t>)由于缺乏网络安全技术，面对跨站脚本攻击</a:t>
            </a:r>
            <a:r>
              <a:rPr lang="en-US" sz="1000" b="1">
                <a:solidFill>
                  <a:schemeClr val="bg1"/>
                </a:solidFill>
                <a:latin typeface="Century Gothic" panose="020B0502020202020204"/>
                <a:ea typeface="微软雅黑" panose="020B0503020204020204" pitchFamily="34" charset="-122"/>
                <a:sym typeface="+mn-ea"/>
              </a:rPr>
              <a:t>xss</a:t>
            </a:r>
            <a:r>
              <a:rPr altLang="zh-CN" sz="1000" b="1">
                <a:solidFill>
                  <a:schemeClr val="bg1"/>
                </a:solidFill>
                <a:latin typeface="Century Gothic" panose="020B0502020202020204"/>
                <a:ea typeface="微软雅黑" panose="020B0503020204020204" pitchFamily="34" charset="-122"/>
                <a:sym typeface="+mn-ea"/>
              </a:rPr>
              <a:t>，不能够完全保障使用者的账号安全，并且网站的承载量较低，在线人数过多时将会导致网站崩溃。</a:t>
            </a:r>
            <a:endParaRPr lang="en-US" sz="1000" b="1">
              <a:solidFill>
                <a:schemeClr val="bg1"/>
              </a:solidFill>
              <a:latin typeface="Century Gothic" panose="020B0502020202020204"/>
              <a:ea typeface="微软雅黑" panose="020B0503020204020204" pitchFamily="34" charset="-122"/>
            </a:endParaRPr>
          </a:p>
        </p:txBody>
      </p:sp>
      <p:sp>
        <p:nvSpPr>
          <p:cNvPr id="2" name="文本框 21"/>
          <p:cNvSpPr txBox="1">
            <a:spLocks noChangeArrowheads="1"/>
          </p:cNvSpPr>
          <p:nvPr/>
        </p:nvSpPr>
        <p:spPr bwMode="auto">
          <a:xfrm>
            <a:off x="6168389" y="2103120"/>
            <a:ext cx="1829435" cy="829945"/>
          </a:xfrm>
          <a:prstGeom prst="rect">
            <a:avLst/>
          </a:prstGeom>
          <a:noFill/>
          <a:ln w="9525">
            <a:noFill/>
            <a:miter lim="800000"/>
          </a:ln>
        </p:spPr>
        <p:txBody>
          <a:bodyPr wrap="square">
            <a:spAutoFit/>
          </a:bodyPr>
          <a:p>
            <a:pPr algn="ctr"/>
            <a:r>
              <a:rPr lang="zh-CN" altLang="en-US" sz="2400">
                <a:solidFill>
                  <a:schemeClr val="bg1"/>
                </a:solidFill>
                <a:latin typeface="Calibri" panose="020F0502020204030204" pitchFamily="34" charset="0"/>
                <a:ea typeface="微软雅黑" panose="020B0503020204020204" pitchFamily="34" charset="-122"/>
              </a:rPr>
              <a:t>不足</a:t>
            </a:r>
            <a:r>
              <a:rPr lang="en-US" altLang="zh-CN" sz="2400">
                <a:solidFill>
                  <a:schemeClr val="bg1"/>
                </a:solidFill>
                <a:latin typeface="Calibri" panose="020F0502020204030204" pitchFamily="34" charset="0"/>
                <a:ea typeface="微软雅黑" panose="020B0503020204020204" pitchFamily="34" charset="-122"/>
              </a:rPr>
              <a:t>Insufficient</a:t>
            </a:r>
            <a:endParaRPr lang="en-US" altLang="zh-CN" sz="2400">
              <a:solidFill>
                <a:schemeClr val="bg1"/>
              </a:solidFill>
              <a:latin typeface="Calibri" panose="020F0502020204030204" pitchFamily="34" charset="0"/>
              <a:ea typeface="微软雅黑" panose="020B0503020204020204"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0" dur="1000" fill="hold"/>
                                        <p:tgtEl>
                                          <p:spTgt spid="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0" dur="1000" fill="hold"/>
                                        <p:tgtEl>
                                          <p:spTgt spid="8"/>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7"/>
          <p:cNvSpPr txBox="1">
            <a:spLocks noChangeArrowheads="1"/>
          </p:cNvSpPr>
          <p:nvPr/>
        </p:nvSpPr>
        <p:spPr bwMode="auto">
          <a:xfrm>
            <a:off x="1384300" y="2482850"/>
            <a:ext cx="637540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6600">
                <a:solidFill>
                  <a:schemeClr val="bg2"/>
                </a:solidFill>
                <a:latin typeface="Agency FB" panose="020B0503020202020204" pitchFamily="34" charset="0"/>
              </a:rPr>
              <a:t>致谢感恩</a:t>
            </a:r>
            <a:endParaRPr lang="zh-CN" altLang="en-US" sz="6600">
              <a:solidFill>
                <a:schemeClr val="bg2"/>
              </a:solidFill>
              <a:latin typeface="Agency FB" panose="020B0503020202020204" pitchFamily="34" charset="0"/>
            </a:endParaRPr>
          </a:p>
        </p:txBody>
      </p:sp>
      <p:sp>
        <p:nvSpPr>
          <p:cNvPr id="12" name="矩形 11"/>
          <p:cNvSpPr/>
          <p:nvPr/>
        </p:nvSpPr>
        <p:spPr>
          <a:xfrm>
            <a:off x="2201863" y="962025"/>
            <a:ext cx="4740275" cy="1414463"/>
          </a:xfrm>
          <a:prstGeom prst="rect">
            <a:avLst/>
          </a:prstGeom>
          <a:noFill/>
          <a:ln w="28575">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30724" name="文本框 12"/>
          <p:cNvSpPr>
            <a:spLocks noChangeAspect="1"/>
          </p:cNvSpPr>
          <p:nvPr/>
        </p:nvSpPr>
        <p:spPr bwMode="auto">
          <a:xfrm>
            <a:off x="2406650" y="1095375"/>
            <a:ext cx="544513" cy="1166813"/>
          </a:xfrm>
          <a:custGeom>
            <a:avLst/>
            <a:gdLst>
              <a:gd name="T0" fmla="*/ 260658 w 655935"/>
              <a:gd name="T1" fmla="*/ 334586 h 1404000"/>
              <a:gd name="T2" fmla="*/ 306057 w 655935"/>
              <a:gd name="T3" fmla="*/ 345440 h 1404000"/>
              <a:gd name="T4" fmla="*/ 318479 w 655935"/>
              <a:gd name="T5" fmla="*/ 391114 h 1404000"/>
              <a:gd name="T6" fmla="*/ 318479 w 655935"/>
              <a:gd name="T7" fmla="*/ 431363 h 1404000"/>
              <a:gd name="T8" fmla="*/ 305605 w 655935"/>
              <a:gd name="T9" fmla="*/ 488569 h 1404000"/>
              <a:gd name="T10" fmla="*/ 260658 w 655935"/>
              <a:gd name="T11" fmla="*/ 497387 h 1404000"/>
              <a:gd name="T12" fmla="*/ 260658 w 655935"/>
              <a:gd name="T13" fmla="*/ 334586 h 1404000"/>
              <a:gd name="T14" fmla="*/ 70485 w 655935"/>
              <a:gd name="T15" fmla="*/ 209320 h 1404000"/>
              <a:gd name="T16" fmla="*/ 70485 w 655935"/>
              <a:gd name="T17" fmla="*/ 941473 h 1404000"/>
              <a:gd name="T18" fmla="*/ 260658 w 655935"/>
              <a:gd name="T19" fmla="*/ 941473 h 1404000"/>
              <a:gd name="T20" fmla="*/ 260658 w 655935"/>
              <a:gd name="T21" fmla="*/ 611349 h 1404000"/>
              <a:gd name="T22" fmla="*/ 309219 w 655935"/>
              <a:gd name="T23" fmla="*/ 625367 h 1404000"/>
              <a:gd name="T24" fmla="*/ 318479 w 655935"/>
              <a:gd name="T25" fmla="*/ 698176 h 1404000"/>
              <a:gd name="T26" fmla="*/ 318479 w 655935"/>
              <a:gd name="T27" fmla="*/ 941473 h 1404000"/>
              <a:gd name="T28" fmla="*/ 495101 w 655935"/>
              <a:gd name="T29" fmla="*/ 941473 h 1404000"/>
              <a:gd name="T30" fmla="*/ 495101 w 655935"/>
              <a:gd name="T31" fmla="*/ 748373 h 1404000"/>
              <a:gd name="T32" fmla="*/ 490358 w 655935"/>
              <a:gd name="T33" fmla="*/ 640064 h 1404000"/>
              <a:gd name="T34" fmla="*/ 466191 w 655935"/>
              <a:gd name="T35" fmla="*/ 596877 h 1404000"/>
              <a:gd name="T36" fmla="*/ 390302 w 655935"/>
              <a:gd name="T37" fmla="*/ 559342 h 1404000"/>
              <a:gd name="T38" fmla="*/ 473870 w 655935"/>
              <a:gd name="T39" fmla="*/ 524069 h 1404000"/>
              <a:gd name="T40" fmla="*/ 495101 w 655935"/>
              <a:gd name="T41" fmla="*/ 409203 h 1404000"/>
              <a:gd name="T42" fmla="*/ 465061 w 655935"/>
              <a:gd name="T43" fmla="*/ 272857 h 1404000"/>
              <a:gd name="T44" fmla="*/ 387366 w 655935"/>
              <a:gd name="T45" fmla="*/ 219721 h 1404000"/>
              <a:gd name="T46" fmla="*/ 205098 w 655935"/>
              <a:gd name="T47" fmla="*/ 209320 h 1404000"/>
              <a:gd name="T48" fmla="*/ 70485 w 655935"/>
              <a:gd name="T49" fmla="*/ 209320 h 1404000"/>
              <a:gd name="T50" fmla="*/ 0 w 655935"/>
              <a:gd name="T51" fmla="*/ 0 h 1404000"/>
              <a:gd name="T52" fmla="*/ 544513 w 655935"/>
              <a:gd name="T53" fmla="*/ 0 h 1404000"/>
              <a:gd name="T54" fmla="*/ 544513 w 655935"/>
              <a:gd name="T55" fmla="*/ 1166813 h 1404000"/>
              <a:gd name="T56" fmla="*/ 0 w 655935"/>
              <a:gd name="T57" fmla="*/ 1166813 h 1404000"/>
              <a:gd name="T58" fmla="*/ 0 w 655935"/>
              <a:gd name="T59" fmla="*/ 0 h 14040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55935" h="1404000">
                <a:moveTo>
                  <a:pt x="313996" y="402600"/>
                </a:moveTo>
                <a:cubicBezTo>
                  <a:pt x="340478" y="402600"/>
                  <a:pt x="358708" y="406953"/>
                  <a:pt x="368684" y="415660"/>
                </a:cubicBezTo>
                <a:cubicBezTo>
                  <a:pt x="378660" y="424366"/>
                  <a:pt x="383648" y="442686"/>
                  <a:pt x="383648" y="470619"/>
                </a:cubicBezTo>
                <a:lnTo>
                  <a:pt x="383648" y="519049"/>
                </a:lnTo>
                <a:cubicBezTo>
                  <a:pt x="383648" y="557865"/>
                  <a:pt x="378478" y="580810"/>
                  <a:pt x="368140" y="587884"/>
                </a:cubicBezTo>
                <a:cubicBezTo>
                  <a:pt x="357801" y="594958"/>
                  <a:pt x="339753" y="598495"/>
                  <a:pt x="313996" y="598495"/>
                </a:cubicBezTo>
                <a:lnTo>
                  <a:pt x="313996" y="402600"/>
                </a:lnTo>
                <a:close/>
                <a:moveTo>
                  <a:pt x="84908" y="251870"/>
                </a:moveTo>
                <a:lnTo>
                  <a:pt x="84908" y="1132853"/>
                </a:lnTo>
                <a:lnTo>
                  <a:pt x="313996" y="1132853"/>
                </a:lnTo>
                <a:lnTo>
                  <a:pt x="313996" y="735622"/>
                </a:lnTo>
                <a:cubicBezTo>
                  <a:pt x="345557" y="735622"/>
                  <a:pt x="365056" y="741245"/>
                  <a:pt x="372493" y="752490"/>
                </a:cubicBezTo>
                <a:cubicBezTo>
                  <a:pt x="379930" y="763736"/>
                  <a:pt x="383648" y="792939"/>
                  <a:pt x="383648" y="840099"/>
                </a:cubicBezTo>
                <a:lnTo>
                  <a:pt x="383648" y="1132853"/>
                </a:lnTo>
                <a:lnTo>
                  <a:pt x="596412" y="1132853"/>
                </a:lnTo>
                <a:lnTo>
                  <a:pt x="596412" y="900500"/>
                </a:lnTo>
                <a:cubicBezTo>
                  <a:pt x="596412" y="829397"/>
                  <a:pt x="594507" y="785956"/>
                  <a:pt x="590698" y="770175"/>
                </a:cubicBezTo>
                <a:cubicBezTo>
                  <a:pt x="586889" y="754395"/>
                  <a:pt x="577185" y="737073"/>
                  <a:pt x="561586" y="718209"/>
                </a:cubicBezTo>
                <a:cubicBezTo>
                  <a:pt x="545987" y="699345"/>
                  <a:pt x="515514" y="684290"/>
                  <a:pt x="470168" y="673044"/>
                </a:cubicBezTo>
                <a:cubicBezTo>
                  <a:pt x="520230" y="668328"/>
                  <a:pt x="553786" y="654180"/>
                  <a:pt x="570836" y="630600"/>
                </a:cubicBezTo>
                <a:cubicBezTo>
                  <a:pt x="587887" y="607020"/>
                  <a:pt x="596412" y="560949"/>
                  <a:pt x="596412" y="492385"/>
                </a:cubicBezTo>
                <a:cubicBezTo>
                  <a:pt x="596412" y="417292"/>
                  <a:pt x="584350" y="362605"/>
                  <a:pt x="560225" y="328323"/>
                </a:cubicBezTo>
                <a:cubicBezTo>
                  <a:pt x="536101" y="294041"/>
                  <a:pt x="504903" y="272729"/>
                  <a:pt x="466631" y="264385"/>
                </a:cubicBezTo>
                <a:cubicBezTo>
                  <a:pt x="428359" y="256041"/>
                  <a:pt x="355171" y="251870"/>
                  <a:pt x="247066" y="251870"/>
                </a:cubicBezTo>
                <a:lnTo>
                  <a:pt x="84908" y="251870"/>
                </a:lnTo>
                <a:close/>
                <a:moveTo>
                  <a:pt x="0" y="0"/>
                </a:moveTo>
                <a:lnTo>
                  <a:pt x="655935" y="0"/>
                </a:lnTo>
                <a:lnTo>
                  <a:pt x="655935" y="1404000"/>
                </a:lnTo>
                <a:lnTo>
                  <a:pt x="0" y="1404000"/>
                </a:lnTo>
                <a:lnTo>
                  <a:pt x="0"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725" name="文本框 13"/>
          <p:cNvSpPr>
            <a:spLocks noChangeAspect="1"/>
          </p:cNvSpPr>
          <p:nvPr/>
        </p:nvSpPr>
        <p:spPr bwMode="auto">
          <a:xfrm>
            <a:off x="3173413" y="1095375"/>
            <a:ext cx="544512" cy="1166813"/>
          </a:xfrm>
          <a:custGeom>
            <a:avLst/>
            <a:gdLst>
              <a:gd name="T0" fmla="*/ 125834 w 655935"/>
              <a:gd name="T1" fmla="*/ 209320 h 1404000"/>
              <a:gd name="T2" fmla="*/ 125834 w 655935"/>
              <a:gd name="T3" fmla="*/ 941473 h 1404000"/>
              <a:gd name="T4" fmla="*/ 455588 w 655935"/>
              <a:gd name="T5" fmla="*/ 941473 h 1404000"/>
              <a:gd name="T6" fmla="*/ 455588 w 655935"/>
              <a:gd name="T7" fmla="*/ 794952 h 1404000"/>
              <a:gd name="T8" fmla="*/ 316007 w 655935"/>
              <a:gd name="T9" fmla="*/ 794952 h 1404000"/>
              <a:gd name="T10" fmla="*/ 316007 w 655935"/>
              <a:gd name="T11" fmla="*/ 633959 h 1404000"/>
              <a:gd name="T12" fmla="*/ 434809 w 655935"/>
              <a:gd name="T13" fmla="*/ 633959 h 1404000"/>
              <a:gd name="T14" fmla="*/ 434809 w 655935"/>
              <a:gd name="T15" fmla="*/ 494674 h 1404000"/>
              <a:gd name="T16" fmla="*/ 316007 w 655935"/>
              <a:gd name="T17" fmla="*/ 494674 h 1404000"/>
              <a:gd name="T18" fmla="*/ 316007 w 655935"/>
              <a:gd name="T19" fmla="*/ 355841 h 1404000"/>
              <a:gd name="T20" fmla="*/ 442940 w 655935"/>
              <a:gd name="T21" fmla="*/ 355841 h 1404000"/>
              <a:gd name="T22" fmla="*/ 442940 w 655935"/>
              <a:gd name="T23" fmla="*/ 209320 h 1404000"/>
              <a:gd name="T24" fmla="*/ 125834 w 655935"/>
              <a:gd name="T25" fmla="*/ 209320 h 1404000"/>
              <a:gd name="T26" fmla="*/ 0 w 655935"/>
              <a:gd name="T27" fmla="*/ 0 h 1404000"/>
              <a:gd name="T28" fmla="*/ 544512 w 655935"/>
              <a:gd name="T29" fmla="*/ 0 h 1404000"/>
              <a:gd name="T30" fmla="*/ 544512 w 655935"/>
              <a:gd name="T31" fmla="*/ 1166813 h 1404000"/>
              <a:gd name="T32" fmla="*/ 0 w 655935"/>
              <a:gd name="T33" fmla="*/ 1166813 h 1404000"/>
              <a:gd name="T34" fmla="*/ 0 w 655935"/>
              <a:gd name="T35" fmla="*/ 0 h 1404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55935" h="1404000">
                <a:moveTo>
                  <a:pt x="151583" y="251870"/>
                </a:moveTo>
                <a:lnTo>
                  <a:pt x="151583" y="1132853"/>
                </a:lnTo>
                <a:lnTo>
                  <a:pt x="548815" y="1132853"/>
                </a:lnTo>
                <a:lnTo>
                  <a:pt x="548815" y="956548"/>
                </a:lnTo>
                <a:lnTo>
                  <a:pt x="380671" y="956548"/>
                </a:lnTo>
                <a:lnTo>
                  <a:pt x="380671" y="762829"/>
                </a:lnTo>
                <a:lnTo>
                  <a:pt x="523784" y="762829"/>
                </a:lnTo>
                <a:lnTo>
                  <a:pt x="523784" y="595230"/>
                </a:lnTo>
                <a:lnTo>
                  <a:pt x="380671" y="595230"/>
                </a:lnTo>
                <a:lnTo>
                  <a:pt x="380671" y="428175"/>
                </a:lnTo>
                <a:lnTo>
                  <a:pt x="533578" y="428175"/>
                </a:lnTo>
                <a:lnTo>
                  <a:pt x="533578" y="251870"/>
                </a:lnTo>
                <a:lnTo>
                  <a:pt x="151583" y="251870"/>
                </a:lnTo>
                <a:close/>
                <a:moveTo>
                  <a:pt x="0" y="0"/>
                </a:moveTo>
                <a:lnTo>
                  <a:pt x="655935" y="0"/>
                </a:lnTo>
                <a:lnTo>
                  <a:pt x="655935" y="1404000"/>
                </a:lnTo>
                <a:lnTo>
                  <a:pt x="0" y="1404000"/>
                </a:lnTo>
                <a:lnTo>
                  <a:pt x="0"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726" name="文本框 14"/>
          <p:cNvSpPr>
            <a:spLocks noChangeAspect="1"/>
          </p:cNvSpPr>
          <p:nvPr/>
        </p:nvSpPr>
        <p:spPr bwMode="auto">
          <a:xfrm>
            <a:off x="3938588" y="1095375"/>
            <a:ext cx="546100" cy="1166813"/>
          </a:xfrm>
          <a:custGeom>
            <a:avLst/>
            <a:gdLst>
              <a:gd name="T0" fmla="*/ 277278 w 655935"/>
              <a:gd name="T1" fmla="*/ 334586 h 1404000"/>
              <a:gd name="T2" fmla="*/ 326206 w 655935"/>
              <a:gd name="T3" fmla="*/ 345892 h 1404000"/>
              <a:gd name="T4" fmla="*/ 337985 w 655935"/>
              <a:gd name="T5" fmla="*/ 394732 h 1404000"/>
              <a:gd name="T6" fmla="*/ 337985 w 655935"/>
              <a:gd name="T7" fmla="*/ 454878 h 1404000"/>
              <a:gd name="T8" fmla="*/ 327792 w 655935"/>
              <a:gd name="T9" fmla="*/ 508467 h 1404000"/>
              <a:gd name="T10" fmla="*/ 291322 w 655935"/>
              <a:gd name="T11" fmla="*/ 521355 h 1404000"/>
              <a:gd name="T12" fmla="*/ 277278 w 655935"/>
              <a:gd name="T13" fmla="*/ 520903 h 1404000"/>
              <a:gd name="T14" fmla="*/ 277278 w 655935"/>
              <a:gd name="T15" fmla="*/ 334586 h 1404000"/>
              <a:gd name="T16" fmla="*/ 86550 w 655935"/>
              <a:gd name="T17" fmla="*/ 209320 h 1404000"/>
              <a:gd name="T18" fmla="*/ 86550 w 655935"/>
              <a:gd name="T19" fmla="*/ 941473 h 1404000"/>
              <a:gd name="T20" fmla="*/ 277278 w 655935"/>
              <a:gd name="T21" fmla="*/ 941473 h 1404000"/>
              <a:gd name="T22" fmla="*/ 277278 w 655935"/>
              <a:gd name="T23" fmla="*/ 646621 h 1404000"/>
              <a:gd name="T24" fmla="*/ 328472 w 655935"/>
              <a:gd name="T25" fmla="*/ 646621 h 1404000"/>
              <a:gd name="T26" fmla="*/ 429725 w 655935"/>
              <a:gd name="T27" fmla="*/ 629437 h 1404000"/>
              <a:gd name="T28" fmla="*/ 482957 w 655935"/>
              <a:gd name="T29" fmla="*/ 580145 h 1404000"/>
              <a:gd name="T30" fmla="*/ 497454 w 655935"/>
              <a:gd name="T31" fmla="*/ 477941 h 1404000"/>
              <a:gd name="T32" fmla="*/ 497454 w 655935"/>
              <a:gd name="T33" fmla="*/ 414178 h 1404000"/>
              <a:gd name="T34" fmla="*/ 489979 w 655935"/>
              <a:gd name="T35" fmla="*/ 312654 h 1404000"/>
              <a:gd name="T36" fmla="*/ 461437 w 655935"/>
              <a:gd name="T37" fmla="*/ 256804 h 1404000"/>
              <a:gd name="T38" fmla="*/ 398465 w 655935"/>
              <a:gd name="T39" fmla="*/ 221530 h 1404000"/>
              <a:gd name="T40" fmla="*/ 278638 w 655935"/>
              <a:gd name="T41" fmla="*/ 209320 h 1404000"/>
              <a:gd name="T42" fmla="*/ 86550 w 655935"/>
              <a:gd name="T43" fmla="*/ 209320 h 1404000"/>
              <a:gd name="T44" fmla="*/ 0 w 655935"/>
              <a:gd name="T45" fmla="*/ 0 h 1404000"/>
              <a:gd name="T46" fmla="*/ 546100 w 655935"/>
              <a:gd name="T47" fmla="*/ 0 h 1404000"/>
              <a:gd name="T48" fmla="*/ 546100 w 655935"/>
              <a:gd name="T49" fmla="*/ 1166813 h 1404000"/>
              <a:gd name="T50" fmla="*/ 0 w 655935"/>
              <a:gd name="T51" fmla="*/ 1166813 h 1404000"/>
              <a:gd name="T52" fmla="*/ 0 w 655935"/>
              <a:gd name="T53" fmla="*/ 0 h 14040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5935" h="1404000">
                <a:moveTo>
                  <a:pt x="333046" y="402600"/>
                </a:moveTo>
                <a:cubicBezTo>
                  <a:pt x="362793" y="402600"/>
                  <a:pt x="382383" y="407135"/>
                  <a:pt x="391815" y="416204"/>
                </a:cubicBezTo>
                <a:cubicBezTo>
                  <a:pt x="401247" y="425273"/>
                  <a:pt x="405963" y="444863"/>
                  <a:pt x="405963" y="474972"/>
                </a:cubicBezTo>
                <a:lnTo>
                  <a:pt x="405963" y="547345"/>
                </a:lnTo>
                <a:cubicBezTo>
                  <a:pt x="405963" y="579994"/>
                  <a:pt x="401882" y="601488"/>
                  <a:pt x="393719" y="611827"/>
                </a:cubicBezTo>
                <a:cubicBezTo>
                  <a:pt x="385557" y="622166"/>
                  <a:pt x="370956" y="627335"/>
                  <a:pt x="349915" y="627335"/>
                </a:cubicBezTo>
                <a:cubicBezTo>
                  <a:pt x="345199" y="627335"/>
                  <a:pt x="339576" y="627154"/>
                  <a:pt x="333046" y="626791"/>
                </a:cubicBezTo>
                <a:lnTo>
                  <a:pt x="333046" y="402600"/>
                </a:lnTo>
                <a:close/>
                <a:moveTo>
                  <a:pt x="103958" y="251870"/>
                </a:moveTo>
                <a:lnTo>
                  <a:pt x="103958" y="1132853"/>
                </a:lnTo>
                <a:lnTo>
                  <a:pt x="333046" y="1132853"/>
                </a:lnTo>
                <a:lnTo>
                  <a:pt x="333046" y="778065"/>
                </a:lnTo>
                <a:lnTo>
                  <a:pt x="394536" y="778065"/>
                </a:lnTo>
                <a:cubicBezTo>
                  <a:pt x="444598" y="778065"/>
                  <a:pt x="485137" y="771173"/>
                  <a:pt x="516154" y="757388"/>
                </a:cubicBezTo>
                <a:cubicBezTo>
                  <a:pt x="547171" y="743602"/>
                  <a:pt x="568483" y="723832"/>
                  <a:pt x="580092" y="698075"/>
                </a:cubicBezTo>
                <a:cubicBezTo>
                  <a:pt x="591700" y="672318"/>
                  <a:pt x="597505" y="631326"/>
                  <a:pt x="597505" y="575096"/>
                </a:cubicBezTo>
                <a:lnTo>
                  <a:pt x="597505" y="498371"/>
                </a:lnTo>
                <a:cubicBezTo>
                  <a:pt x="597505" y="443230"/>
                  <a:pt x="594512" y="402509"/>
                  <a:pt x="588526" y="376209"/>
                </a:cubicBezTo>
                <a:cubicBezTo>
                  <a:pt x="582540" y="349908"/>
                  <a:pt x="571113" y="327507"/>
                  <a:pt x="554244" y="309006"/>
                </a:cubicBezTo>
                <a:cubicBezTo>
                  <a:pt x="537376" y="290504"/>
                  <a:pt x="512163" y="276357"/>
                  <a:pt x="478607" y="266562"/>
                </a:cubicBezTo>
                <a:cubicBezTo>
                  <a:pt x="445051" y="256767"/>
                  <a:pt x="397075" y="251870"/>
                  <a:pt x="334679" y="251870"/>
                </a:cubicBezTo>
                <a:lnTo>
                  <a:pt x="103958" y="251870"/>
                </a:lnTo>
                <a:close/>
                <a:moveTo>
                  <a:pt x="0" y="0"/>
                </a:moveTo>
                <a:lnTo>
                  <a:pt x="655935" y="0"/>
                </a:lnTo>
                <a:lnTo>
                  <a:pt x="655935" y="1404000"/>
                </a:lnTo>
                <a:lnTo>
                  <a:pt x="0" y="1404000"/>
                </a:lnTo>
                <a:lnTo>
                  <a:pt x="0"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727" name="文本框 15"/>
          <p:cNvSpPr>
            <a:spLocks noChangeAspect="1"/>
          </p:cNvSpPr>
          <p:nvPr/>
        </p:nvSpPr>
        <p:spPr bwMode="auto">
          <a:xfrm>
            <a:off x="4705350" y="1095375"/>
            <a:ext cx="546100" cy="1166813"/>
          </a:xfrm>
          <a:custGeom>
            <a:avLst/>
            <a:gdLst>
              <a:gd name="T0" fmla="*/ 278858 w 655935"/>
              <a:gd name="T1" fmla="*/ 317853 h 1404000"/>
              <a:gd name="T2" fmla="*/ 302190 w 655935"/>
              <a:gd name="T3" fmla="*/ 332099 h 1404000"/>
              <a:gd name="T4" fmla="*/ 307853 w 655935"/>
              <a:gd name="T5" fmla="*/ 397445 h 1404000"/>
              <a:gd name="T6" fmla="*/ 307853 w 655935"/>
              <a:gd name="T7" fmla="*/ 733901 h 1404000"/>
              <a:gd name="T8" fmla="*/ 302416 w 655935"/>
              <a:gd name="T9" fmla="*/ 815754 h 1404000"/>
              <a:gd name="T10" fmla="*/ 277500 w 655935"/>
              <a:gd name="T11" fmla="*/ 832938 h 1404000"/>
              <a:gd name="T12" fmla="*/ 253261 w 655935"/>
              <a:gd name="T13" fmla="*/ 818015 h 1404000"/>
              <a:gd name="T14" fmla="*/ 248052 w 655935"/>
              <a:gd name="T15" fmla="*/ 739328 h 1404000"/>
              <a:gd name="T16" fmla="*/ 248052 w 655935"/>
              <a:gd name="T17" fmla="*/ 397445 h 1404000"/>
              <a:gd name="T18" fmla="*/ 255980 w 655935"/>
              <a:gd name="T19" fmla="*/ 329385 h 1404000"/>
              <a:gd name="T20" fmla="*/ 278858 w 655935"/>
              <a:gd name="T21" fmla="*/ 317853 h 1404000"/>
              <a:gd name="T22" fmla="*/ 277952 w 655935"/>
              <a:gd name="T23" fmla="*/ 193944 h 1404000"/>
              <a:gd name="T24" fmla="*/ 169224 w 655935"/>
              <a:gd name="T25" fmla="*/ 214294 h 1404000"/>
              <a:gd name="T26" fmla="*/ 95152 w 655935"/>
              <a:gd name="T27" fmla="*/ 272631 h 1404000"/>
              <a:gd name="T28" fmla="*/ 62534 w 655935"/>
              <a:gd name="T29" fmla="*/ 356519 h 1404000"/>
              <a:gd name="T30" fmla="*/ 57324 w 655935"/>
              <a:gd name="T31" fmla="*/ 512763 h 1404000"/>
              <a:gd name="T32" fmla="*/ 57324 w 655935"/>
              <a:gd name="T33" fmla="*/ 638030 h 1404000"/>
              <a:gd name="T34" fmla="*/ 62760 w 655935"/>
              <a:gd name="T35" fmla="*/ 796308 h 1404000"/>
              <a:gd name="T36" fmla="*/ 96738 w 655935"/>
              <a:gd name="T37" fmla="*/ 879970 h 1404000"/>
              <a:gd name="T38" fmla="*/ 172168 w 655935"/>
              <a:gd name="T39" fmla="*/ 937629 h 1404000"/>
              <a:gd name="T40" fmla="*/ 277952 w 655935"/>
              <a:gd name="T41" fmla="*/ 956848 h 1404000"/>
              <a:gd name="T42" fmla="*/ 386680 w 655935"/>
              <a:gd name="T43" fmla="*/ 936499 h 1404000"/>
              <a:gd name="T44" fmla="*/ 460752 w 655935"/>
              <a:gd name="T45" fmla="*/ 878161 h 1404000"/>
              <a:gd name="T46" fmla="*/ 493370 w 655935"/>
              <a:gd name="T47" fmla="*/ 794273 h 1404000"/>
              <a:gd name="T48" fmla="*/ 498580 w 655935"/>
              <a:gd name="T49" fmla="*/ 638030 h 1404000"/>
              <a:gd name="T50" fmla="*/ 498580 w 655935"/>
              <a:gd name="T51" fmla="*/ 512763 h 1404000"/>
              <a:gd name="T52" fmla="*/ 493144 w 655935"/>
              <a:gd name="T53" fmla="*/ 354484 h 1404000"/>
              <a:gd name="T54" fmla="*/ 459167 w 655935"/>
              <a:gd name="T55" fmla="*/ 270822 h 1404000"/>
              <a:gd name="T56" fmla="*/ 383736 w 655935"/>
              <a:gd name="T57" fmla="*/ 213164 h 1404000"/>
              <a:gd name="T58" fmla="*/ 277952 w 655935"/>
              <a:gd name="T59" fmla="*/ 193944 h 1404000"/>
              <a:gd name="T60" fmla="*/ 0 w 655935"/>
              <a:gd name="T61" fmla="*/ 0 h 1404000"/>
              <a:gd name="T62" fmla="*/ 546100 w 655935"/>
              <a:gd name="T63" fmla="*/ 0 h 1404000"/>
              <a:gd name="T64" fmla="*/ 546100 w 655935"/>
              <a:gd name="T65" fmla="*/ 1166813 h 1404000"/>
              <a:gd name="T66" fmla="*/ 0 w 655935"/>
              <a:gd name="T67" fmla="*/ 1166813 h 1404000"/>
              <a:gd name="T68" fmla="*/ 0 w 655935"/>
              <a:gd name="T69" fmla="*/ 0 h 14040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55935" h="1404000">
                <a:moveTo>
                  <a:pt x="334944" y="382466"/>
                </a:moveTo>
                <a:cubicBezTo>
                  <a:pt x="349092" y="382466"/>
                  <a:pt x="358433" y="388180"/>
                  <a:pt x="362968" y="399607"/>
                </a:cubicBezTo>
                <a:cubicBezTo>
                  <a:pt x="367502" y="411034"/>
                  <a:pt x="369770" y="437244"/>
                  <a:pt x="369770" y="478237"/>
                </a:cubicBezTo>
                <a:lnTo>
                  <a:pt x="369770" y="883087"/>
                </a:lnTo>
                <a:cubicBezTo>
                  <a:pt x="369770" y="934963"/>
                  <a:pt x="367593" y="967793"/>
                  <a:pt x="363240" y="981579"/>
                </a:cubicBezTo>
                <a:cubicBezTo>
                  <a:pt x="358887" y="995364"/>
                  <a:pt x="348911" y="1002256"/>
                  <a:pt x="333312" y="1002256"/>
                </a:cubicBezTo>
                <a:cubicBezTo>
                  <a:pt x="318075" y="1002256"/>
                  <a:pt x="308371" y="996271"/>
                  <a:pt x="304199" y="984299"/>
                </a:cubicBezTo>
                <a:cubicBezTo>
                  <a:pt x="300028" y="972328"/>
                  <a:pt x="297942" y="940767"/>
                  <a:pt x="297942" y="889617"/>
                </a:cubicBezTo>
                <a:lnTo>
                  <a:pt x="297942" y="478237"/>
                </a:lnTo>
                <a:cubicBezTo>
                  <a:pt x="297942" y="432891"/>
                  <a:pt x="301116" y="405593"/>
                  <a:pt x="307464" y="396342"/>
                </a:cubicBezTo>
                <a:cubicBezTo>
                  <a:pt x="313813" y="387092"/>
                  <a:pt x="322973" y="382466"/>
                  <a:pt x="334944" y="382466"/>
                </a:cubicBezTo>
                <a:close/>
                <a:moveTo>
                  <a:pt x="333856" y="233368"/>
                </a:moveTo>
                <a:cubicBezTo>
                  <a:pt x="284156" y="233368"/>
                  <a:pt x="240624" y="241531"/>
                  <a:pt x="203259" y="257855"/>
                </a:cubicBezTo>
                <a:cubicBezTo>
                  <a:pt x="165894" y="274180"/>
                  <a:pt x="136238" y="297578"/>
                  <a:pt x="114290" y="328051"/>
                </a:cubicBezTo>
                <a:cubicBezTo>
                  <a:pt x="92343" y="358524"/>
                  <a:pt x="79283" y="392170"/>
                  <a:pt x="75111" y="428991"/>
                </a:cubicBezTo>
                <a:cubicBezTo>
                  <a:pt x="70939" y="465812"/>
                  <a:pt x="68853" y="528481"/>
                  <a:pt x="68853" y="616996"/>
                </a:cubicBezTo>
                <a:lnTo>
                  <a:pt x="68853" y="767727"/>
                </a:lnTo>
                <a:cubicBezTo>
                  <a:pt x="68853" y="858419"/>
                  <a:pt x="71030" y="921903"/>
                  <a:pt x="75383" y="958180"/>
                </a:cubicBezTo>
                <a:cubicBezTo>
                  <a:pt x="79736" y="994457"/>
                  <a:pt x="93340" y="1028013"/>
                  <a:pt x="116195" y="1058848"/>
                </a:cubicBezTo>
                <a:cubicBezTo>
                  <a:pt x="139049" y="1089684"/>
                  <a:pt x="169249" y="1112810"/>
                  <a:pt x="206796" y="1128228"/>
                </a:cubicBezTo>
                <a:cubicBezTo>
                  <a:pt x="244343" y="1143646"/>
                  <a:pt x="286696" y="1151354"/>
                  <a:pt x="333856" y="1151354"/>
                </a:cubicBezTo>
                <a:cubicBezTo>
                  <a:pt x="383555" y="1151354"/>
                  <a:pt x="427087" y="1143192"/>
                  <a:pt x="464452" y="1126868"/>
                </a:cubicBezTo>
                <a:cubicBezTo>
                  <a:pt x="501817" y="1110543"/>
                  <a:pt x="531474" y="1087144"/>
                  <a:pt x="553421" y="1056672"/>
                </a:cubicBezTo>
                <a:cubicBezTo>
                  <a:pt x="575369" y="1026199"/>
                  <a:pt x="588429" y="992552"/>
                  <a:pt x="592600" y="955731"/>
                </a:cubicBezTo>
                <a:cubicBezTo>
                  <a:pt x="596772" y="918910"/>
                  <a:pt x="598858" y="856242"/>
                  <a:pt x="598858" y="767727"/>
                </a:cubicBezTo>
                <a:lnTo>
                  <a:pt x="598858" y="616996"/>
                </a:lnTo>
                <a:cubicBezTo>
                  <a:pt x="598858" y="526304"/>
                  <a:pt x="596681" y="462820"/>
                  <a:pt x="592328" y="426543"/>
                </a:cubicBezTo>
                <a:cubicBezTo>
                  <a:pt x="587975" y="390266"/>
                  <a:pt x="574371" y="356710"/>
                  <a:pt x="551517" y="325874"/>
                </a:cubicBezTo>
                <a:cubicBezTo>
                  <a:pt x="528662" y="295039"/>
                  <a:pt x="498462" y="271913"/>
                  <a:pt x="460915" y="256495"/>
                </a:cubicBezTo>
                <a:cubicBezTo>
                  <a:pt x="423369" y="241077"/>
                  <a:pt x="381016" y="233368"/>
                  <a:pt x="333856" y="233368"/>
                </a:cubicBezTo>
                <a:close/>
                <a:moveTo>
                  <a:pt x="0" y="0"/>
                </a:moveTo>
                <a:lnTo>
                  <a:pt x="655935" y="0"/>
                </a:lnTo>
                <a:lnTo>
                  <a:pt x="655935" y="1404000"/>
                </a:lnTo>
                <a:lnTo>
                  <a:pt x="0" y="1404000"/>
                </a:lnTo>
                <a:lnTo>
                  <a:pt x="0"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728" name="文本框 16"/>
          <p:cNvSpPr>
            <a:spLocks noChangeAspect="1"/>
          </p:cNvSpPr>
          <p:nvPr/>
        </p:nvSpPr>
        <p:spPr bwMode="auto">
          <a:xfrm>
            <a:off x="5472113" y="1095375"/>
            <a:ext cx="544512" cy="1166813"/>
          </a:xfrm>
          <a:custGeom>
            <a:avLst/>
            <a:gdLst>
              <a:gd name="T0" fmla="*/ 260658 w 655935"/>
              <a:gd name="T1" fmla="*/ 334586 h 1404000"/>
              <a:gd name="T2" fmla="*/ 306056 w 655935"/>
              <a:gd name="T3" fmla="*/ 345440 h 1404000"/>
              <a:gd name="T4" fmla="*/ 318478 w 655935"/>
              <a:gd name="T5" fmla="*/ 391114 h 1404000"/>
              <a:gd name="T6" fmla="*/ 318478 w 655935"/>
              <a:gd name="T7" fmla="*/ 431363 h 1404000"/>
              <a:gd name="T8" fmla="*/ 305604 w 655935"/>
              <a:gd name="T9" fmla="*/ 488569 h 1404000"/>
              <a:gd name="T10" fmla="*/ 260658 w 655935"/>
              <a:gd name="T11" fmla="*/ 497387 h 1404000"/>
              <a:gd name="T12" fmla="*/ 260658 w 655935"/>
              <a:gd name="T13" fmla="*/ 334586 h 1404000"/>
              <a:gd name="T14" fmla="*/ 70485 w 655935"/>
              <a:gd name="T15" fmla="*/ 209320 h 1404000"/>
              <a:gd name="T16" fmla="*/ 70485 w 655935"/>
              <a:gd name="T17" fmla="*/ 941473 h 1404000"/>
              <a:gd name="T18" fmla="*/ 260658 w 655935"/>
              <a:gd name="T19" fmla="*/ 941473 h 1404000"/>
              <a:gd name="T20" fmla="*/ 260658 w 655935"/>
              <a:gd name="T21" fmla="*/ 611349 h 1404000"/>
              <a:gd name="T22" fmla="*/ 309218 w 655935"/>
              <a:gd name="T23" fmla="*/ 625367 h 1404000"/>
              <a:gd name="T24" fmla="*/ 318478 w 655935"/>
              <a:gd name="T25" fmla="*/ 698176 h 1404000"/>
              <a:gd name="T26" fmla="*/ 318478 w 655935"/>
              <a:gd name="T27" fmla="*/ 941473 h 1404000"/>
              <a:gd name="T28" fmla="*/ 495100 w 655935"/>
              <a:gd name="T29" fmla="*/ 941473 h 1404000"/>
              <a:gd name="T30" fmla="*/ 495100 w 655935"/>
              <a:gd name="T31" fmla="*/ 748373 h 1404000"/>
              <a:gd name="T32" fmla="*/ 490357 w 655935"/>
              <a:gd name="T33" fmla="*/ 640064 h 1404000"/>
              <a:gd name="T34" fmla="*/ 466190 w 655935"/>
              <a:gd name="T35" fmla="*/ 596877 h 1404000"/>
              <a:gd name="T36" fmla="*/ 390301 w 655935"/>
              <a:gd name="T37" fmla="*/ 559342 h 1404000"/>
              <a:gd name="T38" fmla="*/ 473870 w 655935"/>
              <a:gd name="T39" fmla="*/ 524069 h 1404000"/>
              <a:gd name="T40" fmla="*/ 495100 w 655935"/>
              <a:gd name="T41" fmla="*/ 409203 h 1404000"/>
              <a:gd name="T42" fmla="*/ 465061 w 655935"/>
              <a:gd name="T43" fmla="*/ 272857 h 1404000"/>
              <a:gd name="T44" fmla="*/ 387365 w 655935"/>
              <a:gd name="T45" fmla="*/ 219721 h 1404000"/>
              <a:gd name="T46" fmla="*/ 205097 w 655935"/>
              <a:gd name="T47" fmla="*/ 209320 h 1404000"/>
              <a:gd name="T48" fmla="*/ 70485 w 655935"/>
              <a:gd name="T49" fmla="*/ 209320 h 1404000"/>
              <a:gd name="T50" fmla="*/ 0 w 655935"/>
              <a:gd name="T51" fmla="*/ 0 h 1404000"/>
              <a:gd name="T52" fmla="*/ 544512 w 655935"/>
              <a:gd name="T53" fmla="*/ 0 h 1404000"/>
              <a:gd name="T54" fmla="*/ 544512 w 655935"/>
              <a:gd name="T55" fmla="*/ 1166813 h 1404000"/>
              <a:gd name="T56" fmla="*/ 0 w 655935"/>
              <a:gd name="T57" fmla="*/ 1166813 h 1404000"/>
              <a:gd name="T58" fmla="*/ 0 w 655935"/>
              <a:gd name="T59" fmla="*/ 0 h 14040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55935" h="1404000">
                <a:moveTo>
                  <a:pt x="313996" y="402600"/>
                </a:moveTo>
                <a:cubicBezTo>
                  <a:pt x="340479" y="402600"/>
                  <a:pt x="358708" y="406953"/>
                  <a:pt x="368684" y="415660"/>
                </a:cubicBezTo>
                <a:cubicBezTo>
                  <a:pt x="378660" y="424366"/>
                  <a:pt x="383648" y="442686"/>
                  <a:pt x="383648" y="470619"/>
                </a:cubicBezTo>
                <a:lnTo>
                  <a:pt x="383648" y="519049"/>
                </a:lnTo>
                <a:cubicBezTo>
                  <a:pt x="383648" y="557865"/>
                  <a:pt x="378479" y="580810"/>
                  <a:pt x="368140" y="587884"/>
                </a:cubicBezTo>
                <a:cubicBezTo>
                  <a:pt x="357801" y="594958"/>
                  <a:pt x="339753" y="598495"/>
                  <a:pt x="313996" y="598495"/>
                </a:cubicBezTo>
                <a:lnTo>
                  <a:pt x="313996" y="402600"/>
                </a:lnTo>
                <a:close/>
                <a:moveTo>
                  <a:pt x="84908" y="251870"/>
                </a:moveTo>
                <a:lnTo>
                  <a:pt x="84908" y="1132853"/>
                </a:lnTo>
                <a:lnTo>
                  <a:pt x="313996" y="1132853"/>
                </a:lnTo>
                <a:lnTo>
                  <a:pt x="313996" y="735622"/>
                </a:lnTo>
                <a:cubicBezTo>
                  <a:pt x="345557" y="735622"/>
                  <a:pt x="365056" y="741245"/>
                  <a:pt x="372493" y="752490"/>
                </a:cubicBezTo>
                <a:cubicBezTo>
                  <a:pt x="379930" y="763736"/>
                  <a:pt x="383648" y="792939"/>
                  <a:pt x="383648" y="840099"/>
                </a:cubicBezTo>
                <a:lnTo>
                  <a:pt x="383648" y="1132853"/>
                </a:lnTo>
                <a:lnTo>
                  <a:pt x="596412" y="1132853"/>
                </a:lnTo>
                <a:lnTo>
                  <a:pt x="596412" y="900500"/>
                </a:lnTo>
                <a:cubicBezTo>
                  <a:pt x="596412" y="829397"/>
                  <a:pt x="594507" y="785956"/>
                  <a:pt x="590698" y="770175"/>
                </a:cubicBezTo>
                <a:cubicBezTo>
                  <a:pt x="586889" y="754395"/>
                  <a:pt x="577185" y="737073"/>
                  <a:pt x="561586" y="718209"/>
                </a:cubicBezTo>
                <a:cubicBezTo>
                  <a:pt x="545987" y="699345"/>
                  <a:pt x="515514" y="684290"/>
                  <a:pt x="470168" y="673044"/>
                </a:cubicBezTo>
                <a:cubicBezTo>
                  <a:pt x="520230" y="668328"/>
                  <a:pt x="553786" y="654180"/>
                  <a:pt x="570837" y="630600"/>
                </a:cubicBezTo>
                <a:cubicBezTo>
                  <a:pt x="587887" y="607020"/>
                  <a:pt x="596412" y="560949"/>
                  <a:pt x="596412" y="492385"/>
                </a:cubicBezTo>
                <a:cubicBezTo>
                  <a:pt x="596412" y="417292"/>
                  <a:pt x="584350" y="362605"/>
                  <a:pt x="560226" y="328323"/>
                </a:cubicBezTo>
                <a:cubicBezTo>
                  <a:pt x="536101" y="294042"/>
                  <a:pt x="504903" y="272729"/>
                  <a:pt x="466631" y="264385"/>
                </a:cubicBezTo>
                <a:cubicBezTo>
                  <a:pt x="428359" y="256042"/>
                  <a:pt x="355171" y="251870"/>
                  <a:pt x="247066" y="251870"/>
                </a:cubicBezTo>
                <a:lnTo>
                  <a:pt x="84908" y="251870"/>
                </a:lnTo>
                <a:close/>
                <a:moveTo>
                  <a:pt x="0" y="0"/>
                </a:moveTo>
                <a:lnTo>
                  <a:pt x="655935" y="0"/>
                </a:lnTo>
                <a:lnTo>
                  <a:pt x="655935" y="1404000"/>
                </a:lnTo>
                <a:lnTo>
                  <a:pt x="0" y="1404000"/>
                </a:lnTo>
                <a:lnTo>
                  <a:pt x="0"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729" name="文本框 17"/>
          <p:cNvSpPr>
            <a:spLocks noChangeAspect="1"/>
          </p:cNvSpPr>
          <p:nvPr/>
        </p:nvSpPr>
        <p:spPr bwMode="auto">
          <a:xfrm>
            <a:off x="6238875" y="1125538"/>
            <a:ext cx="517525" cy="1108075"/>
          </a:xfrm>
          <a:custGeom>
            <a:avLst/>
            <a:gdLst>
              <a:gd name="T0" fmla="*/ 66140 w 655935"/>
              <a:gd name="T1" fmla="*/ 198783 h 1404000"/>
              <a:gd name="T2" fmla="*/ 66140 w 655935"/>
              <a:gd name="T3" fmla="*/ 337927 h 1404000"/>
              <a:gd name="T4" fmla="*/ 173043 w 655935"/>
              <a:gd name="T5" fmla="*/ 337927 h 1404000"/>
              <a:gd name="T6" fmla="*/ 173043 w 655935"/>
              <a:gd name="T7" fmla="*/ 894078 h 1404000"/>
              <a:gd name="T8" fmla="*/ 353791 w 655935"/>
              <a:gd name="T9" fmla="*/ 894078 h 1404000"/>
              <a:gd name="T10" fmla="*/ 353791 w 655935"/>
              <a:gd name="T11" fmla="*/ 337927 h 1404000"/>
              <a:gd name="T12" fmla="*/ 461123 w 655935"/>
              <a:gd name="T13" fmla="*/ 337927 h 1404000"/>
              <a:gd name="T14" fmla="*/ 461123 w 655935"/>
              <a:gd name="T15" fmla="*/ 198783 h 1404000"/>
              <a:gd name="T16" fmla="*/ 66140 w 655935"/>
              <a:gd name="T17" fmla="*/ 198783 h 1404000"/>
              <a:gd name="T18" fmla="*/ 0 w 655935"/>
              <a:gd name="T19" fmla="*/ 0 h 1404000"/>
              <a:gd name="T20" fmla="*/ 517525 w 655935"/>
              <a:gd name="T21" fmla="*/ 0 h 1404000"/>
              <a:gd name="T22" fmla="*/ 517525 w 655935"/>
              <a:gd name="T23" fmla="*/ 1108075 h 1404000"/>
              <a:gd name="T24" fmla="*/ 0 w 655935"/>
              <a:gd name="T25" fmla="*/ 1108075 h 1404000"/>
              <a:gd name="T26" fmla="*/ 0 w 655935"/>
              <a:gd name="T27" fmla="*/ 0 h 1404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5935" h="1404000">
                <a:moveTo>
                  <a:pt x="83829" y="251870"/>
                </a:moveTo>
                <a:lnTo>
                  <a:pt x="83829" y="428175"/>
                </a:lnTo>
                <a:lnTo>
                  <a:pt x="219323" y="428175"/>
                </a:lnTo>
                <a:lnTo>
                  <a:pt x="219323" y="1132853"/>
                </a:lnTo>
                <a:lnTo>
                  <a:pt x="448411" y="1132853"/>
                </a:lnTo>
                <a:lnTo>
                  <a:pt x="448411" y="428175"/>
                </a:lnTo>
                <a:lnTo>
                  <a:pt x="584449" y="428175"/>
                </a:lnTo>
                <a:lnTo>
                  <a:pt x="584449" y="251870"/>
                </a:lnTo>
                <a:lnTo>
                  <a:pt x="83829" y="251870"/>
                </a:lnTo>
                <a:close/>
                <a:moveTo>
                  <a:pt x="0" y="0"/>
                </a:moveTo>
                <a:lnTo>
                  <a:pt x="655935" y="0"/>
                </a:lnTo>
                <a:lnTo>
                  <a:pt x="655935" y="1404000"/>
                </a:lnTo>
                <a:lnTo>
                  <a:pt x="0" y="1404000"/>
                </a:lnTo>
                <a:lnTo>
                  <a:pt x="0"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0730" name="组合 18"/>
          <p:cNvGrpSpPr/>
          <p:nvPr/>
        </p:nvGrpSpPr>
        <p:grpSpPr bwMode="auto">
          <a:xfrm>
            <a:off x="1384300" y="3765550"/>
            <a:ext cx="2712085" cy="445770"/>
            <a:chOff x="4703806" y="3847070"/>
            <a:chExt cx="3104337" cy="592703"/>
          </a:xfrm>
        </p:grpSpPr>
        <p:sp>
          <p:nvSpPr>
            <p:cNvPr id="20" name="矩形 19"/>
            <p:cNvSpPr/>
            <p:nvPr/>
          </p:nvSpPr>
          <p:spPr>
            <a:xfrm>
              <a:off x="4703806" y="3847070"/>
              <a:ext cx="3103611" cy="592703"/>
            </a:xfrm>
            <a:prstGeom prst="rect">
              <a:avLst/>
            </a:prstGeom>
            <a:noFill/>
            <a:ln>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015"/>
            </a:p>
          </p:txBody>
        </p:sp>
        <p:sp>
          <p:nvSpPr>
            <p:cNvPr id="21" name="等腰三角形 20"/>
            <p:cNvSpPr>
              <a:spLocks noChangeAspect="1"/>
            </p:cNvSpPr>
            <p:nvPr/>
          </p:nvSpPr>
          <p:spPr>
            <a:xfrm rot="5400000">
              <a:off x="5020462" y="3997647"/>
              <a:ext cx="289175" cy="28774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015"/>
            </a:p>
          </p:txBody>
        </p:sp>
        <p:sp>
          <p:nvSpPr>
            <p:cNvPr id="30734" name="文本框 21"/>
            <p:cNvSpPr txBox="1">
              <a:spLocks noChangeArrowheads="1"/>
            </p:cNvSpPr>
            <p:nvPr/>
          </p:nvSpPr>
          <p:spPr bwMode="auto">
            <a:xfrm>
              <a:off x="5309264" y="3881687"/>
              <a:ext cx="2498879" cy="55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2100">
                  <a:solidFill>
                    <a:schemeClr val="bg2"/>
                  </a:solidFill>
                  <a:latin typeface="Agency FB" panose="020B0503020202020204" pitchFamily="34" charset="0"/>
                </a:rPr>
                <a:t>答辩人：陈锦房</a:t>
              </a:r>
              <a:endParaRPr lang="zh-CN" altLang="en-US" sz="2100">
                <a:solidFill>
                  <a:schemeClr val="bg2"/>
                </a:solidFill>
                <a:latin typeface="Agency FB" panose="020B0503020202020204" pitchFamily="34" charset="0"/>
              </a:endParaRPr>
            </a:p>
          </p:txBody>
        </p:sp>
      </p:grpSp>
      <p:grpSp>
        <p:nvGrpSpPr>
          <p:cNvPr id="2" name="组合 18"/>
          <p:cNvGrpSpPr/>
          <p:nvPr/>
        </p:nvGrpSpPr>
        <p:grpSpPr bwMode="auto">
          <a:xfrm>
            <a:off x="4485005" y="3759200"/>
            <a:ext cx="3657600" cy="495300"/>
            <a:chOff x="4519182" y="3882269"/>
            <a:chExt cx="2945796" cy="1143954"/>
          </a:xfrm>
        </p:grpSpPr>
        <p:sp>
          <p:nvSpPr>
            <p:cNvPr id="3" name="矩形 2"/>
            <p:cNvSpPr/>
            <p:nvPr/>
          </p:nvSpPr>
          <p:spPr>
            <a:xfrm>
              <a:off x="4519182" y="3883735"/>
              <a:ext cx="2945796" cy="1041291"/>
            </a:xfrm>
            <a:prstGeom prst="rect">
              <a:avLst/>
            </a:prstGeom>
            <a:noFill/>
            <a:ln>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015"/>
            </a:p>
          </p:txBody>
        </p:sp>
        <p:sp>
          <p:nvSpPr>
            <p:cNvPr id="5" name="文本框 21"/>
            <p:cNvSpPr txBox="1">
              <a:spLocks noChangeArrowheads="1"/>
            </p:cNvSpPr>
            <p:nvPr/>
          </p:nvSpPr>
          <p:spPr bwMode="auto">
            <a:xfrm>
              <a:off x="4867972" y="3882269"/>
              <a:ext cx="2553535" cy="114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2100">
                  <a:solidFill>
                    <a:schemeClr val="bg2"/>
                  </a:solidFill>
                  <a:latin typeface="微软雅黑" panose="020B0503020204020204" pitchFamily="34" charset="-122"/>
                  <a:ea typeface="微软雅黑" panose="020B0503020204020204" pitchFamily="34" charset="-122"/>
                  <a:sym typeface="+mn-ea"/>
                </a:rPr>
                <a:t>指导教师：张茜、曹天杰</a:t>
              </a:r>
              <a:endParaRPr lang="zh-CN" altLang="en-US" sz="2100">
                <a:solidFill>
                  <a:schemeClr val="bg2"/>
                </a:solidFill>
                <a:latin typeface="微软雅黑" panose="020B0503020204020204" pitchFamily="34" charset="-122"/>
                <a:ea typeface="微软雅黑" panose="020B0503020204020204" pitchFamily="34" charset="-122"/>
              </a:endParaRPr>
            </a:p>
            <a:p>
              <a:pPr eaLnBrk="1" hangingPunct="1"/>
              <a:endParaRPr lang="zh-CN" altLang="en-US" sz="2100">
                <a:solidFill>
                  <a:schemeClr val="bg2"/>
                </a:solidFill>
                <a:latin typeface="Agency FB" panose="020B0503020202020204" pitchFamily="34" charset="0"/>
              </a:endParaRPr>
            </a:p>
          </p:txBody>
        </p:sp>
      </p:grpSp>
      <p:sp>
        <p:nvSpPr>
          <p:cNvPr id="536" name="Freeform 98"/>
          <p:cNvSpPr>
            <a:spLocks noEditPoints="1" noChangeArrowheads="1"/>
          </p:cNvSpPr>
          <p:nvPr/>
        </p:nvSpPr>
        <p:spPr bwMode="auto">
          <a:xfrm>
            <a:off x="4587240" y="3792855"/>
            <a:ext cx="376555" cy="321310"/>
          </a:xfrm>
          <a:custGeom>
            <a:avLst/>
            <a:gdLst>
              <a:gd name="T0" fmla="*/ 21 w 104"/>
              <a:gd name="T1" fmla="*/ 44 h 80"/>
              <a:gd name="T2" fmla="*/ 13 w 104"/>
              <a:gd name="T3" fmla="*/ 73 h 80"/>
              <a:gd name="T4" fmla="*/ 33 w 104"/>
              <a:gd name="T5" fmla="*/ 73 h 80"/>
              <a:gd name="T6" fmla="*/ 51 w 104"/>
              <a:gd name="T7" fmla="*/ 80 h 80"/>
              <a:gd name="T8" fmla="*/ 69 w 104"/>
              <a:gd name="T9" fmla="*/ 73 h 80"/>
              <a:gd name="T10" fmla="*/ 87 w 104"/>
              <a:gd name="T11" fmla="*/ 73 h 80"/>
              <a:gd name="T12" fmla="*/ 81 w 104"/>
              <a:gd name="T13" fmla="*/ 44 h 80"/>
              <a:gd name="T14" fmla="*/ 86 w 104"/>
              <a:gd name="T15" fmla="*/ 44 h 80"/>
              <a:gd name="T16" fmla="*/ 86 w 104"/>
              <a:gd name="T17" fmla="*/ 28 h 80"/>
              <a:gd name="T18" fmla="*/ 97 w 104"/>
              <a:gd name="T19" fmla="*/ 25 h 80"/>
              <a:gd name="T20" fmla="*/ 97 w 104"/>
              <a:gd name="T21" fmla="*/ 34 h 80"/>
              <a:gd name="T22" fmla="*/ 95 w 104"/>
              <a:gd name="T23" fmla="*/ 51 h 80"/>
              <a:gd name="T24" fmla="*/ 103 w 104"/>
              <a:gd name="T25" fmla="*/ 51 h 80"/>
              <a:gd name="T26" fmla="*/ 101 w 104"/>
              <a:gd name="T27" fmla="*/ 34 h 80"/>
              <a:gd name="T28" fmla="*/ 101 w 104"/>
              <a:gd name="T29" fmla="*/ 23 h 80"/>
              <a:gd name="T30" fmla="*/ 104 w 104"/>
              <a:gd name="T31" fmla="*/ 22 h 80"/>
              <a:gd name="T32" fmla="*/ 104 w 104"/>
              <a:gd name="T33" fmla="*/ 15 h 80"/>
              <a:gd name="T34" fmla="*/ 52 w 104"/>
              <a:gd name="T35" fmla="*/ 0 h 80"/>
              <a:gd name="T36" fmla="*/ 0 w 104"/>
              <a:gd name="T37" fmla="*/ 15 h 80"/>
              <a:gd name="T38" fmla="*/ 0 w 104"/>
              <a:gd name="T39" fmla="*/ 22 h 80"/>
              <a:gd name="T40" fmla="*/ 19 w 104"/>
              <a:gd name="T41" fmla="*/ 28 h 80"/>
              <a:gd name="T42" fmla="*/ 19 w 104"/>
              <a:gd name="T43" fmla="*/ 44 h 80"/>
              <a:gd name="T44" fmla="*/ 21 w 104"/>
              <a:gd name="T45" fmla="*/ 44 h 80"/>
              <a:gd name="T46" fmla="*/ 71 w 104"/>
              <a:gd name="T47" fmla="*/ 44 h 80"/>
              <a:gd name="T48" fmla="*/ 72 w 104"/>
              <a:gd name="T49" fmla="*/ 48 h 80"/>
              <a:gd name="T50" fmla="*/ 65 w 104"/>
              <a:gd name="T51" fmla="*/ 66 h 80"/>
              <a:gd name="T52" fmla="*/ 51 w 104"/>
              <a:gd name="T53" fmla="*/ 73 h 80"/>
              <a:gd name="T54" fmla="*/ 37 w 104"/>
              <a:gd name="T55" fmla="*/ 66 h 80"/>
              <a:gd name="T56" fmla="*/ 31 w 104"/>
              <a:gd name="T57" fmla="*/ 48 h 80"/>
              <a:gd name="T58" fmla="*/ 31 w 104"/>
              <a:gd name="T59" fmla="*/ 44 h 80"/>
              <a:gd name="T60" fmla="*/ 71 w 104"/>
              <a:gd name="T61" fmla="*/ 44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4"/>
              <a:gd name="T94" fmla="*/ 0 h 80"/>
              <a:gd name="T95" fmla="*/ 104 w 104"/>
              <a:gd name="T96" fmla="*/ 80 h 8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4" h="80">
                <a:moveTo>
                  <a:pt x="21" y="44"/>
                </a:moveTo>
                <a:cubicBezTo>
                  <a:pt x="13" y="73"/>
                  <a:pt x="13" y="73"/>
                  <a:pt x="13" y="73"/>
                </a:cubicBezTo>
                <a:cubicBezTo>
                  <a:pt x="33" y="73"/>
                  <a:pt x="33" y="73"/>
                  <a:pt x="33" y="73"/>
                </a:cubicBezTo>
                <a:cubicBezTo>
                  <a:pt x="38" y="78"/>
                  <a:pt x="44" y="80"/>
                  <a:pt x="51" y="80"/>
                </a:cubicBezTo>
                <a:cubicBezTo>
                  <a:pt x="58" y="80"/>
                  <a:pt x="64" y="78"/>
                  <a:pt x="69" y="73"/>
                </a:cubicBezTo>
                <a:cubicBezTo>
                  <a:pt x="87" y="73"/>
                  <a:pt x="87" y="73"/>
                  <a:pt x="87" y="73"/>
                </a:cubicBezTo>
                <a:cubicBezTo>
                  <a:pt x="81" y="44"/>
                  <a:pt x="81" y="44"/>
                  <a:pt x="81" y="44"/>
                </a:cubicBezTo>
                <a:cubicBezTo>
                  <a:pt x="86" y="44"/>
                  <a:pt x="86" y="44"/>
                  <a:pt x="86" y="44"/>
                </a:cubicBezTo>
                <a:cubicBezTo>
                  <a:pt x="86" y="28"/>
                  <a:pt x="86" y="28"/>
                  <a:pt x="86" y="28"/>
                </a:cubicBezTo>
                <a:cubicBezTo>
                  <a:pt x="97" y="25"/>
                  <a:pt x="97" y="25"/>
                  <a:pt x="97" y="25"/>
                </a:cubicBezTo>
                <a:cubicBezTo>
                  <a:pt x="97" y="34"/>
                  <a:pt x="97" y="34"/>
                  <a:pt x="97" y="34"/>
                </a:cubicBezTo>
                <a:cubicBezTo>
                  <a:pt x="95" y="51"/>
                  <a:pt x="95" y="51"/>
                  <a:pt x="95" y="51"/>
                </a:cubicBezTo>
                <a:cubicBezTo>
                  <a:pt x="103" y="51"/>
                  <a:pt x="103" y="51"/>
                  <a:pt x="103" y="51"/>
                </a:cubicBezTo>
                <a:cubicBezTo>
                  <a:pt x="101" y="34"/>
                  <a:pt x="101" y="34"/>
                  <a:pt x="101" y="34"/>
                </a:cubicBezTo>
                <a:cubicBezTo>
                  <a:pt x="101" y="23"/>
                  <a:pt x="101" y="23"/>
                  <a:pt x="101" y="23"/>
                </a:cubicBezTo>
                <a:cubicBezTo>
                  <a:pt x="104" y="22"/>
                  <a:pt x="104" y="22"/>
                  <a:pt x="104" y="22"/>
                </a:cubicBezTo>
                <a:cubicBezTo>
                  <a:pt x="104" y="15"/>
                  <a:pt x="104" y="15"/>
                  <a:pt x="104" y="15"/>
                </a:cubicBezTo>
                <a:cubicBezTo>
                  <a:pt x="52" y="0"/>
                  <a:pt x="52" y="0"/>
                  <a:pt x="52" y="0"/>
                </a:cubicBezTo>
                <a:cubicBezTo>
                  <a:pt x="0" y="15"/>
                  <a:pt x="0" y="15"/>
                  <a:pt x="0" y="15"/>
                </a:cubicBezTo>
                <a:cubicBezTo>
                  <a:pt x="0" y="22"/>
                  <a:pt x="0" y="22"/>
                  <a:pt x="0" y="22"/>
                </a:cubicBezTo>
                <a:cubicBezTo>
                  <a:pt x="19" y="28"/>
                  <a:pt x="19" y="28"/>
                  <a:pt x="19" y="28"/>
                </a:cubicBezTo>
                <a:cubicBezTo>
                  <a:pt x="19" y="44"/>
                  <a:pt x="19" y="44"/>
                  <a:pt x="19" y="44"/>
                </a:cubicBezTo>
                <a:cubicBezTo>
                  <a:pt x="21" y="44"/>
                  <a:pt x="21" y="44"/>
                  <a:pt x="21" y="44"/>
                </a:cubicBezTo>
                <a:close/>
                <a:moveTo>
                  <a:pt x="71" y="44"/>
                </a:moveTo>
                <a:cubicBezTo>
                  <a:pt x="72" y="46"/>
                  <a:pt x="72" y="47"/>
                  <a:pt x="72" y="48"/>
                </a:cubicBezTo>
                <a:cubicBezTo>
                  <a:pt x="72" y="55"/>
                  <a:pt x="69" y="61"/>
                  <a:pt x="65" y="66"/>
                </a:cubicBezTo>
                <a:cubicBezTo>
                  <a:pt x="62" y="70"/>
                  <a:pt x="57" y="73"/>
                  <a:pt x="51" y="73"/>
                </a:cubicBezTo>
                <a:cubicBezTo>
                  <a:pt x="46" y="73"/>
                  <a:pt x="41" y="70"/>
                  <a:pt x="37" y="66"/>
                </a:cubicBezTo>
                <a:cubicBezTo>
                  <a:pt x="33" y="61"/>
                  <a:pt x="31" y="55"/>
                  <a:pt x="31" y="48"/>
                </a:cubicBezTo>
                <a:cubicBezTo>
                  <a:pt x="31" y="47"/>
                  <a:pt x="31" y="46"/>
                  <a:pt x="31" y="44"/>
                </a:cubicBezTo>
                <a:lnTo>
                  <a:pt x="71" y="44"/>
                </a:lnTo>
                <a:close/>
              </a:path>
            </a:pathLst>
          </a:cu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a:p>
            <a:pPr defTabSz="685165" eaLnBrk="1" fontAlgn="auto" hangingPunct="1">
              <a:spcBef>
                <a:spcPts val="0"/>
              </a:spcBef>
              <a:spcAft>
                <a:spcPts val="0"/>
              </a:spcAft>
              <a:defRPr/>
            </a:pPr>
            <a:endParaRPr lang="zh-CN" altLang="zh-CN" sz="890">
              <a:solidFill>
                <a:srgbClr val="000000"/>
              </a:solidFill>
              <a:latin typeface="Calibri" panose="020F0502020204030204" pitchFamily="34" charset="0"/>
              <a:ea typeface="+mn-ea"/>
              <a:sym typeface="宋体" panose="02010600030101010101" pitchFamily="2" charset="-122"/>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0" name="文本框 9"/>
          <p:cNvSpPr/>
          <p:nvPr/>
        </p:nvSpPr>
        <p:spPr bwMode="auto">
          <a:xfrm>
            <a:off x="1771650" y="1573213"/>
            <a:ext cx="1428750" cy="1657350"/>
          </a:xfrm>
          <a:custGeom>
            <a:avLst/>
            <a:gdLst>
              <a:gd name="T0" fmla="*/ 709020 w 1427586"/>
              <a:gd name="T1" fmla="*/ 371509 h 1656000"/>
              <a:gd name="T2" fmla="*/ 466674 w 1427586"/>
              <a:gd name="T3" fmla="*/ 512695 h 1656000"/>
              <a:gd name="T4" fmla="*/ 466674 w 1427586"/>
              <a:gd name="T5" fmla="*/ 615487 h 1656000"/>
              <a:gd name="T6" fmla="*/ 488458 w 1427586"/>
              <a:gd name="T7" fmla="*/ 615487 h 1656000"/>
              <a:gd name="T8" fmla="*/ 586758 w 1427586"/>
              <a:gd name="T9" fmla="*/ 626107 h 1656000"/>
              <a:gd name="T10" fmla="*/ 613715 w 1427586"/>
              <a:gd name="T11" fmla="*/ 657422 h 1656000"/>
              <a:gd name="T12" fmla="*/ 618617 w 1427586"/>
              <a:gd name="T13" fmla="*/ 780501 h 1656000"/>
              <a:gd name="T14" fmla="*/ 618617 w 1427586"/>
              <a:gd name="T15" fmla="*/ 1253210 h 1656000"/>
              <a:gd name="T16" fmla="*/ 838633 w 1427586"/>
              <a:gd name="T17" fmla="*/ 1253210 h 1656000"/>
              <a:gd name="T18" fmla="*/ 838633 w 1427586"/>
              <a:gd name="T19" fmla="*/ 371509 h 1656000"/>
              <a:gd name="T20" fmla="*/ 709020 w 1427586"/>
              <a:gd name="T21" fmla="*/ 371509 h 1656000"/>
              <a:gd name="T22" fmla="*/ 714375 w 1427586"/>
              <a:gd name="T23" fmla="*/ 0 h 1656000"/>
              <a:gd name="T24" fmla="*/ 1428750 w 1427586"/>
              <a:gd name="T25" fmla="*/ 357187 h 1656000"/>
              <a:gd name="T26" fmla="*/ 1428750 w 1427586"/>
              <a:gd name="T27" fmla="*/ 1300162 h 1656000"/>
              <a:gd name="T28" fmla="*/ 714375 w 1427586"/>
              <a:gd name="T29" fmla="*/ 1657350 h 1656000"/>
              <a:gd name="T30" fmla="*/ 0 w 1427586"/>
              <a:gd name="T31" fmla="*/ 1300162 h 1656000"/>
              <a:gd name="T32" fmla="*/ 0 w 1427586"/>
              <a:gd name="T33" fmla="*/ 357187 h 1656000"/>
              <a:gd name="T34" fmla="*/ 714375 w 1427586"/>
              <a:gd name="T35" fmla="*/ 0 h 1656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27586" h="1656000">
                <a:moveTo>
                  <a:pt x="708442" y="371206"/>
                </a:moveTo>
                <a:cubicBezTo>
                  <a:pt x="653301" y="442376"/>
                  <a:pt x="572585" y="489400"/>
                  <a:pt x="466294" y="512277"/>
                </a:cubicBezTo>
                <a:lnTo>
                  <a:pt x="466294" y="614986"/>
                </a:lnTo>
                <a:lnTo>
                  <a:pt x="488060" y="614986"/>
                </a:lnTo>
                <a:cubicBezTo>
                  <a:pt x="538848" y="614986"/>
                  <a:pt x="571588" y="618523"/>
                  <a:pt x="586280" y="625597"/>
                </a:cubicBezTo>
                <a:cubicBezTo>
                  <a:pt x="600972" y="632671"/>
                  <a:pt x="609950" y="643101"/>
                  <a:pt x="613215" y="656886"/>
                </a:cubicBezTo>
                <a:cubicBezTo>
                  <a:pt x="616480" y="670671"/>
                  <a:pt x="618113" y="711664"/>
                  <a:pt x="618113" y="779865"/>
                </a:cubicBezTo>
                <a:lnTo>
                  <a:pt x="618113" y="1252189"/>
                </a:lnTo>
                <a:lnTo>
                  <a:pt x="837950" y="1252189"/>
                </a:lnTo>
                <a:lnTo>
                  <a:pt x="837950" y="371206"/>
                </a:lnTo>
                <a:lnTo>
                  <a:pt x="708442" y="371206"/>
                </a:ln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文本框 14"/>
          <p:cNvSpPr txBox="1"/>
          <p:nvPr/>
        </p:nvSpPr>
        <p:spPr bwMode="auto">
          <a:xfrm>
            <a:off x="3924300" y="1563688"/>
            <a:ext cx="3168650" cy="830262"/>
          </a:xfrm>
          <a:prstGeom prst="rect">
            <a:avLst/>
          </a:prstGeom>
          <a:noFill/>
        </p:spPr>
        <p:txBody>
          <a:bodyPr>
            <a:spAutoFit/>
          </a:bodyPr>
          <a:lstStyle/>
          <a:p>
            <a:pPr defTabSz="685165" eaLnBrk="1" fontAlgn="auto" hangingPunct="1">
              <a:spcBef>
                <a:spcPts val="0"/>
              </a:spcBef>
              <a:spcAft>
                <a:spcPts val="0"/>
              </a:spcAft>
              <a:defRPr/>
            </a:pPr>
            <a:r>
              <a:rPr lang="en-US" altLang="zh-CN" sz="4800" dirty="0">
                <a:solidFill>
                  <a:schemeClr val="bg1">
                    <a:lumMod val="95000"/>
                  </a:schemeClr>
                </a:solidFill>
                <a:cs typeface="Arial" panose="020B0604020202020204" pitchFamily="34" charset="0"/>
              </a:rPr>
              <a:t>PART ONE</a:t>
            </a:r>
            <a:endParaRPr lang="zh-CN" altLang="en-US" sz="4800" baseline="-3000" dirty="0">
              <a:solidFill>
                <a:schemeClr val="bg1">
                  <a:lumMod val="95000"/>
                </a:schemeClr>
              </a:solidFill>
              <a:cs typeface="Arial" panose="020B0604020202020204" pitchFamily="34" charset="0"/>
            </a:endParaRPr>
          </a:p>
        </p:txBody>
      </p:sp>
      <p:sp>
        <p:nvSpPr>
          <p:cNvPr id="17" name="TextBox 111"/>
          <p:cNvSpPr txBox="1">
            <a:spLocks noChangeArrowheads="1"/>
          </p:cNvSpPr>
          <p:nvPr/>
        </p:nvSpPr>
        <p:spPr bwMode="auto">
          <a:xfrm>
            <a:off x="3737610" y="2216150"/>
            <a:ext cx="3778885" cy="85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no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indent="457200" defTabSz="685165" eaLnBrk="1" fontAlgn="auto" hangingPunct="1">
              <a:lnSpc>
                <a:spcPct val="120000"/>
              </a:lnSpc>
              <a:spcBef>
                <a:spcPts val="0"/>
              </a:spcBef>
              <a:spcAft>
                <a:spcPts val="0"/>
              </a:spcAft>
              <a:defRPr/>
            </a:pPr>
            <a:r>
              <a:rPr lang="en-US" altLang="zh-CN" sz="4800" dirty="0">
                <a:solidFill>
                  <a:schemeClr val="bg1">
                    <a:lumMod val="95000"/>
                  </a:schemeClr>
                </a:solidFill>
                <a:latin typeface="微软雅黑" panose="020B0503020204020204" pitchFamily="34" charset="-122"/>
                <a:cs typeface="Arial" panose="020B0604020202020204" pitchFamily="34" charset="0"/>
              </a:rPr>
              <a:t>项目</a:t>
            </a:r>
            <a:r>
              <a:rPr lang="zh-CN" altLang="en-US" sz="4800" dirty="0">
                <a:solidFill>
                  <a:schemeClr val="bg1">
                    <a:lumMod val="95000"/>
                  </a:schemeClr>
                </a:solidFill>
                <a:latin typeface="微软雅黑" panose="020B0503020204020204" pitchFamily="34" charset="-122"/>
                <a:cs typeface="Arial" panose="020B0604020202020204" pitchFamily="34" charset="0"/>
              </a:rPr>
              <a:t>简介</a:t>
            </a:r>
            <a:endParaRPr lang="zh-CN" altLang="en-US" sz="4800" dirty="0">
              <a:solidFill>
                <a:schemeClr val="bg1">
                  <a:lumMod val="95000"/>
                </a:schemeClr>
              </a:solidFill>
              <a:latin typeface="微软雅黑" panose="020B0503020204020204" pitchFamily="34" charset="-122"/>
              <a:cs typeface="Arial" panose="020B0604020202020204" pitchFamily="34" charset="0"/>
            </a:endParaRPr>
          </a:p>
        </p:txBody>
      </p:sp>
      <p:sp>
        <p:nvSpPr>
          <p:cNvPr id="2" name="文本框 1"/>
          <p:cNvSpPr txBox="1"/>
          <p:nvPr/>
        </p:nvSpPr>
        <p:spPr>
          <a:xfrm>
            <a:off x="3340735" y="3291840"/>
            <a:ext cx="4572000" cy="337185"/>
          </a:xfrm>
          <a:prstGeom prst="rect">
            <a:avLst/>
          </a:prstGeom>
          <a:noFill/>
        </p:spPr>
        <p:txBody>
          <a:bodyPr wrap="square" rtlCol="0" anchor="t">
            <a:spAutoFit/>
          </a:bodyPr>
          <a:p>
            <a:pPr algn="ctr"/>
            <a:r>
              <a:rPr lang="en-US" altLang="zh-CN" sz="1600">
                <a:solidFill>
                  <a:srgbClr val="A2A2A2"/>
                </a:solidFill>
                <a:latin typeface="微软雅黑" panose="020B0503020204020204" pitchFamily="34" charset="-122"/>
                <a:ea typeface="微软雅黑" panose="020B0503020204020204" pitchFamily="34" charset="-122"/>
                <a:sym typeface="+mn-ea"/>
              </a:rPr>
              <a:t>PROGRAM INTRODUCTION</a:t>
            </a:r>
            <a:endParaRPr lang="en-US" altLang="zh-CN" sz="1600">
              <a:solidFill>
                <a:srgbClr val="A2A2A2"/>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p:stCondLst>
                              <p:cond delay="50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Effect transition="in" filter="fade">
                                      <p:cBhvr>
                                        <p:cTn id="35"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a:spLocks noChangeArrowheads="1"/>
          </p:cNvSpPr>
          <p:nvPr/>
        </p:nvSpPr>
        <p:spPr bwMode="auto">
          <a:xfrm>
            <a:off x="617220" y="979170"/>
            <a:ext cx="23066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en-US" altLang="zh-CN" sz="1800">
                <a:ln w="9525">
                  <a:solidFill>
                    <a:schemeClr val="bg1"/>
                  </a:solidFill>
                  <a:prstDash val="solid"/>
                </a:ln>
                <a:solidFill>
                  <a:schemeClr val="tx1"/>
                </a:solidFill>
                <a:effectLst>
                  <a:outerShdw blurRad="12700" dist="38100" dir="2700000" algn="tl" rotWithShape="0">
                    <a:schemeClr val="bg1">
                      <a:lumMod val="50000"/>
                    </a:schemeClr>
                  </a:outerShdw>
                </a:effectLst>
              </a:rPr>
              <a:t>#</a:t>
            </a:r>
            <a:r>
              <a:rPr lang="zh-CN" altLang="en-US" sz="1800">
                <a:ln w="9525">
                  <a:solidFill>
                    <a:schemeClr val="bg1"/>
                  </a:solidFill>
                  <a:prstDash val="solid"/>
                </a:ln>
                <a:solidFill>
                  <a:schemeClr val="tx1"/>
                </a:solidFill>
                <a:effectLst>
                  <a:outerShdw blurRad="12700" dist="38100" dir="2700000" algn="tl" rotWithShape="0">
                    <a:schemeClr val="bg1">
                      <a:lumMod val="50000"/>
                    </a:schemeClr>
                  </a:outerShdw>
                </a:effectLst>
              </a:rPr>
              <a:t>国外现状</a:t>
            </a:r>
            <a:endParaRPr lang="zh-CN" altLang="en-US" sz="180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Content Placeholder 2"/>
          <p:cNvSpPr txBox="1"/>
          <p:nvPr/>
        </p:nvSpPr>
        <p:spPr>
          <a:xfrm>
            <a:off x="566420" y="1364615"/>
            <a:ext cx="3636645" cy="139763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defTabSz="1087755" fontAlgn="auto">
              <a:lnSpc>
                <a:spcPct val="120000"/>
              </a:lnSpc>
              <a:spcBef>
                <a:spcPts val="0"/>
              </a:spcBef>
              <a:spcAft>
                <a:spcPts val="0"/>
              </a:spcAft>
              <a:buFont typeface="Arial" panose="020B0604020202020204" pitchFamily="34" charset="0"/>
              <a:buNone/>
              <a:defRPr/>
            </a:pPr>
            <a:r>
              <a:rPr lang="en-US" altLang="zh-CN"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从90年代开始，发达国家在互联网金融行业迅速发展，从网络个人理财到网络企业理财，从网络银行到网络保险，从网络证券交易到网络金融信息服务的全方位、多元化的网络金融服务。网络银行的发展逐渐完善</a:t>
            </a:r>
            <a:r>
              <a:rPr lang="zh-CN" altLang="en-US"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目前，国外互联网金融已相对成熟和完善、并初具规模；国外发达国家理财起步较早</a:t>
            </a:r>
            <a:r>
              <a:rPr lang="zh-CN" altLang="en-US"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各种信息服务体制较为完善，金融服务以及内容集成度创新频繁</a:t>
            </a:r>
            <a:r>
              <a:rPr lang="zh-CN" altLang="en-US"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Title 13"/>
          <p:cNvSpPr txBox="1"/>
          <p:nvPr/>
        </p:nvSpPr>
        <p:spPr bwMode="auto">
          <a:xfrm>
            <a:off x="207963" y="39052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1.</a:t>
            </a:r>
            <a:r>
              <a:rPr lang="zh-CN" altLang="en-US" sz="2000">
                <a:solidFill>
                  <a:schemeClr val="bg1"/>
                </a:solidFill>
              </a:rPr>
              <a:t>项目简介</a:t>
            </a:r>
            <a:endParaRPr lang="zh-CN" altLang="en-US" sz="2000">
              <a:solidFill>
                <a:schemeClr val="bg1"/>
              </a:solidFill>
            </a:endParaRPr>
          </a:p>
        </p:txBody>
      </p:sp>
      <p:sp>
        <p:nvSpPr>
          <p:cNvPr id="134" name="Freeform 133"/>
          <p:cNvSpPr/>
          <p:nvPr/>
        </p:nvSpPr>
        <p:spPr bwMode="auto">
          <a:xfrm>
            <a:off x="1612900" y="353695"/>
            <a:ext cx="340360" cy="344805"/>
          </a:xfrm>
          <a:custGeom>
            <a:avLst/>
            <a:gdLst>
              <a:gd name="T0" fmla="*/ 150 w 154"/>
              <a:gd name="T1" fmla="*/ 0 h 133"/>
              <a:gd name="T2" fmla="*/ 54 w 154"/>
              <a:gd name="T3" fmla="*/ 84 h 133"/>
              <a:gd name="T4" fmla="*/ 17 w 154"/>
              <a:gd name="T5" fmla="*/ 54 h 133"/>
              <a:gd name="T6" fmla="*/ 0 w 154"/>
              <a:gd name="T7" fmla="*/ 68 h 133"/>
              <a:gd name="T8" fmla="*/ 65 w 154"/>
              <a:gd name="T9" fmla="*/ 133 h 133"/>
              <a:gd name="T10" fmla="*/ 154 w 154"/>
              <a:gd name="T11" fmla="*/ 9 h 133"/>
              <a:gd name="T12" fmla="*/ 150 w 154"/>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4" h="133">
                <a:moveTo>
                  <a:pt x="150" y="0"/>
                </a:moveTo>
                <a:cubicBezTo>
                  <a:pt x="104" y="29"/>
                  <a:pt x="69" y="65"/>
                  <a:pt x="54" y="84"/>
                </a:cubicBezTo>
                <a:cubicBezTo>
                  <a:pt x="17" y="54"/>
                  <a:pt x="17" y="54"/>
                  <a:pt x="17" y="54"/>
                </a:cubicBezTo>
                <a:cubicBezTo>
                  <a:pt x="0" y="68"/>
                  <a:pt x="0" y="68"/>
                  <a:pt x="0" y="68"/>
                </a:cubicBezTo>
                <a:cubicBezTo>
                  <a:pt x="65" y="133"/>
                  <a:pt x="65" y="133"/>
                  <a:pt x="65" y="133"/>
                </a:cubicBezTo>
                <a:cubicBezTo>
                  <a:pt x="76" y="105"/>
                  <a:pt x="111" y="49"/>
                  <a:pt x="154" y="9"/>
                </a:cubicBezTo>
                <a:lnTo>
                  <a:pt x="150" y="0"/>
                </a:ln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grpSp>
        <p:nvGrpSpPr>
          <p:cNvPr id="19" name="Group 27"/>
          <p:cNvGrpSpPr/>
          <p:nvPr>
            <p:custDataLst>
              <p:tags r:id="rId1"/>
            </p:custDataLst>
          </p:nvPr>
        </p:nvGrpSpPr>
        <p:grpSpPr bwMode="gray">
          <a:xfrm>
            <a:off x="4072890" y="1254125"/>
            <a:ext cx="4914900" cy="3225165"/>
            <a:chOff x="1832768" y="1268759"/>
            <a:chExt cx="6240462" cy="3571875"/>
          </a:xfrm>
          <a:solidFill>
            <a:schemeClr val="tx2">
              <a:alpha val="71000"/>
            </a:schemeClr>
          </a:solidFill>
        </p:grpSpPr>
        <p:sp>
          <p:nvSpPr>
            <p:cNvPr id="20" name="Freeform 53"/>
            <p:cNvSpPr>
              <a:spLocks noChangeAspect="1"/>
            </p:cNvSpPr>
            <p:nvPr/>
          </p:nvSpPr>
          <p:spPr bwMode="gray">
            <a:xfrm>
              <a:off x="7279480" y="4464397"/>
              <a:ext cx="63500" cy="68263"/>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1" name="Freeform 54"/>
            <p:cNvSpPr>
              <a:spLocks noChangeAspect="1"/>
            </p:cNvSpPr>
            <p:nvPr/>
          </p:nvSpPr>
          <p:spPr bwMode="gray">
            <a:xfrm>
              <a:off x="6728617" y="3878609"/>
              <a:ext cx="704850" cy="550863"/>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2" name="Freeform 55"/>
            <p:cNvSpPr>
              <a:spLocks noChangeAspect="1"/>
            </p:cNvSpPr>
            <p:nvPr/>
          </p:nvSpPr>
          <p:spPr bwMode="gray">
            <a:xfrm>
              <a:off x="7657305" y="4462809"/>
              <a:ext cx="134938" cy="146050"/>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3" name="Freeform 56"/>
            <p:cNvSpPr>
              <a:spLocks noChangeAspect="1"/>
            </p:cNvSpPr>
            <p:nvPr/>
          </p:nvSpPr>
          <p:spPr bwMode="gray">
            <a:xfrm>
              <a:off x="7765255" y="4327872"/>
              <a:ext cx="100013" cy="157163"/>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4" name="Freeform 57"/>
            <p:cNvSpPr>
              <a:spLocks noChangeAspect="1"/>
            </p:cNvSpPr>
            <p:nvPr/>
          </p:nvSpPr>
          <p:spPr bwMode="gray">
            <a:xfrm>
              <a:off x="7612855" y="4050059"/>
              <a:ext cx="50800" cy="41275"/>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5" name="Freeform 58"/>
            <p:cNvSpPr>
              <a:spLocks noChangeAspect="1"/>
            </p:cNvSpPr>
            <p:nvPr/>
          </p:nvSpPr>
          <p:spPr bwMode="gray">
            <a:xfrm>
              <a:off x="5965030" y="2859434"/>
              <a:ext cx="192088" cy="92075"/>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6" name="Freeform 59"/>
            <p:cNvSpPr>
              <a:spLocks noChangeAspect="1"/>
            </p:cNvSpPr>
            <p:nvPr/>
          </p:nvSpPr>
          <p:spPr bwMode="gray">
            <a:xfrm>
              <a:off x="5933280" y="2910234"/>
              <a:ext cx="131763" cy="98425"/>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7" name="Freeform 60"/>
            <p:cNvSpPr>
              <a:spLocks noChangeAspect="1"/>
            </p:cNvSpPr>
            <p:nvPr/>
          </p:nvSpPr>
          <p:spPr bwMode="gray">
            <a:xfrm>
              <a:off x="5995192" y="2930872"/>
              <a:ext cx="4763" cy="6350"/>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8" name="Freeform 61"/>
            <p:cNvSpPr>
              <a:spLocks noChangeAspect="1"/>
            </p:cNvSpPr>
            <p:nvPr/>
          </p:nvSpPr>
          <p:spPr bwMode="gray">
            <a:xfrm>
              <a:off x="6006305" y="2934047"/>
              <a:ext cx="4763" cy="3175"/>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9" name="Freeform 62"/>
            <p:cNvSpPr>
              <a:spLocks noChangeAspect="1"/>
            </p:cNvSpPr>
            <p:nvPr/>
          </p:nvSpPr>
          <p:spPr bwMode="gray">
            <a:xfrm>
              <a:off x="5987255" y="2937222"/>
              <a:ext cx="3175" cy="3175"/>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0" name="Freeform 63"/>
            <p:cNvSpPr>
              <a:spLocks noChangeAspect="1"/>
            </p:cNvSpPr>
            <p:nvPr/>
          </p:nvSpPr>
          <p:spPr bwMode="gray">
            <a:xfrm>
              <a:off x="5812630" y="2968972"/>
              <a:ext cx="250825" cy="190500"/>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1" name="Freeform 64"/>
            <p:cNvSpPr>
              <a:spLocks noChangeAspect="1"/>
            </p:cNvSpPr>
            <p:nvPr/>
          </p:nvSpPr>
          <p:spPr bwMode="gray">
            <a:xfrm>
              <a:off x="6419055" y="3594447"/>
              <a:ext cx="188913" cy="200025"/>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2" name="Freeform 65"/>
            <p:cNvSpPr>
              <a:spLocks noChangeAspect="1"/>
            </p:cNvSpPr>
            <p:nvPr/>
          </p:nvSpPr>
          <p:spPr bwMode="gray">
            <a:xfrm>
              <a:off x="6593680" y="3794472"/>
              <a:ext cx="160338" cy="50800"/>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3" name="Freeform 66"/>
            <p:cNvSpPr>
              <a:spLocks noChangeAspect="1"/>
            </p:cNvSpPr>
            <p:nvPr/>
          </p:nvSpPr>
          <p:spPr bwMode="gray">
            <a:xfrm>
              <a:off x="6657180" y="3616672"/>
              <a:ext cx="173038" cy="147638"/>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4" name="Freeform 67"/>
            <p:cNvSpPr>
              <a:spLocks noChangeAspect="1"/>
            </p:cNvSpPr>
            <p:nvPr/>
          </p:nvSpPr>
          <p:spPr bwMode="gray">
            <a:xfrm>
              <a:off x="7344567" y="3764309"/>
              <a:ext cx="69850" cy="38100"/>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5" name="Freeform 68"/>
            <p:cNvSpPr>
              <a:spLocks noChangeAspect="1"/>
            </p:cNvSpPr>
            <p:nvPr/>
          </p:nvSpPr>
          <p:spPr bwMode="gray">
            <a:xfrm>
              <a:off x="7215980" y="3737322"/>
              <a:ext cx="173038" cy="141288"/>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36" name="Group 69"/>
            <p:cNvGrpSpPr>
              <a:grpSpLocks noChangeAspect="1"/>
            </p:cNvGrpSpPr>
            <p:nvPr/>
          </p:nvGrpSpPr>
          <p:grpSpPr bwMode="gray">
            <a:xfrm>
              <a:off x="6801642" y="3364259"/>
              <a:ext cx="161925" cy="231775"/>
              <a:chOff x="3802" y="2280"/>
              <a:chExt cx="102" cy="146"/>
            </a:xfrm>
            <a:grpFill/>
          </p:grpSpPr>
          <p:sp>
            <p:nvSpPr>
              <p:cNvPr id="364" name="Freeform 70"/>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65" name="Freeform 71"/>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66" name="Freeform 72"/>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67" name="Freeform 73"/>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68" name="Freeform 74"/>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69" name="Freeform 75"/>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70" name="Freeform 76"/>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71" name="Freeform 77"/>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72" name="Freeform 78"/>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73" name="Freeform 79"/>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74" name="Freeform 80"/>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37" name="Freeform 81"/>
            <p:cNvSpPr>
              <a:spLocks noChangeAspect="1"/>
            </p:cNvSpPr>
            <p:nvPr/>
          </p:nvSpPr>
          <p:spPr bwMode="gray">
            <a:xfrm>
              <a:off x="6744492" y="3603972"/>
              <a:ext cx="23813" cy="19050"/>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8" name="Freeform 82"/>
            <p:cNvSpPr>
              <a:spLocks noChangeAspect="1"/>
            </p:cNvSpPr>
            <p:nvPr/>
          </p:nvSpPr>
          <p:spPr bwMode="gray">
            <a:xfrm>
              <a:off x="6781005" y="3748434"/>
              <a:ext cx="4763" cy="14288"/>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9" name="Freeform 83"/>
            <p:cNvSpPr>
              <a:spLocks noChangeAspect="1"/>
            </p:cNvSpPr>
            <p:nvPr/>
          </p:nvSpPr>
          <p:spPr bwMode="gray">
            <a:xfrm>
              <a:off x="6931817" y="3837334"/>
              <a:ext cx="42863" cy="19050"/>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40" name="Freeform 84"/>
            <p:cNvSpPr>
              <a:spLocks noChangeAspect="1"/>
            </p:cNvSpPr>
            <p:nvPr/>
          </p:nvSpPr>
          <p:spPr bwMode="gray">
            <a:xfrm>
              <a:off x="6911180" y="3850034"/>
              <a:ext cx="26988" cy="22225"/>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41" name="Freeform 85"/>
            <p:cNvSpPr>
              <a:spLocks noChangeAspect="1"/>
            </p:cNvSpPr>
            <p:nvPr/>
          </p:nvSpPr>
          <p:spPr bwMode="gray">
            <a:xfrm>
              <a:off x="6987380" y="3740497"/>
              <a:ext cx="50800" cy="19050"/>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42" name="Freeform 86"/>
            <p:cNvSpPr>
              <a:spLocks noChangeAspect="1"/>
            </p:cNvSpPr>
            <p:nvPr/>
          </p:nvSpPr>
          <p:spPr bwMode="gray">
            <a:xfrm>
              <a:off x="6830217" y="3662709"/>
              <a:ext cx="109538" cy="128588"/>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43" name="Freeform 87"/>
            <p:cNvSpPr>
              <a:spLocks noChangeAspect="1"/>
            </p:cNvSpPr>
            <p:nvPr/>
          </p:nvSpPr>
          <p:spPr bwMode="gray">
            <a:xfrm>
              <a:off x="6977855" y="3653184"/>
              <a:ext cx="25400" cy="53975"/>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44" name="Freeform 88"/>
            <p:cNvSpPr>
              <a:spLocks noChangeAspect="1"/>
            </p:cNvSpPr>
            <p:nvPr/>
          </p:nvSpPr>
          <p:spPr bwMode="gray">
            <a:xfrm>
              <a:off x="7039767" y="3699222"/>
              <a:ext cx="180975" cy="152400"/>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45" name="Freeform 89"/>
            <p:cNvSpPr>
              <a:spLocks noChangeAspect="1"/>
            </p:cNvSpPr>
            <p:nvPr/>
          </p:nvSpPr>
          <p:spPr bwMode="gray">
            <a:xfrm>
              <a:off x="7387430" y="3737322"/>
              <a:ext cx="41275" cy="38100"/>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46" name="Freeform 90"/>
            <p:cNvSpPr>
              <a:spLocks noChangeAspect="1"/>
            </p:cNvSpPr>
            <p:nvPr/>
          </p:nvSpPr>
          <p:spPr bwMode="gray">
            <a:xfrm>
              <a:off x="6538117" y="3280122"/>
              <a:ext cx="125413" cy="263525"/>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47" name="Freeform 91"/>
            <p:cNvSpPr>
              <a:spLocks noChangeAspect="1"/>
            </p:cNvSpPr>
            <p:nvPr/>
          </p:nvSpPr>
          <p:spPr bwMode="gray">
            <a:xfrm>
              <a:off x="6668292" y="3572222"/>
              <a:ext cx="168275" cy="104775"/>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48" name="Freeform 92"/>
            <p:cNvSpPr>
              <a:spLocks noChangeAspect="1"/>
            </p:cNvSpPr>
            <p:nvPr/>
          </p:nvSpPr>
          <p:spPr bwMode="gray">
            <a:xfrm>
              <a:off x="6504780" y="3575397"/>
              <a:ext cx="71438" cy="93663"/>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49" name="Freeform 93"/>
            <p:cNvSpPr>
              <a:spLocks noChangeAspect="1"/>
            </p:cNvSpPr>
            <p:nvPr/>
          </p:nvSpPr>
          <p:spPr bwMode="gray">
            <a:xfrm>
              <a:off x="6460330" y="3326159"/>
              <a:ext cx="136525" cy="268288"/>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50" name="Freeform 94"/>
            <p:cNvSpPr>
              <a:spLocks noChangeAspect="1"/>
            </p:cNvSpPr>
            <p:nvPr/>
          </p:nvSpPr>
          <p:spPr bwMode="gray">
            <a:xfrm>
              <a:off x="6366667" y="3181697"/>
              <a:ext cx="153988" cy="333375"/>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51" name="Freeform 95"/>
            <p:cNvSpPr>
              <a:spLocks noChangeAspect="1"/>
            </p:cNvSpPr>
            <p:nvPr/>
          </p:nvSpPr>
          <p:spPr bwMode="gray">
            <a:xfrm>
              <a:off x="6541292" y="3435697"/>
              <a:ext cx="92075" cy="74613"/>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52" name="Freeform 96"/>
            <p:cNvSpPr>
              <a:spLocks noChangeAspect="1"/>
            </p:cNvSpPr>
            <p:nvPr/>
          </p:nvSpPr>
          <p:spPr bwMode="gray">
            <a:xfrm>
              <a:off x="6504780" y="3292822"/>
              <a:ext cx="125413" cy="155575"/>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53" name="Group 97"/>
            <p:cNvGrpSpPr>
              <a:grpSpLocks noChangeAspect="1"/>
            </p:cNvGrpSpPr>
            <p:nvPr/>
          </p:nvGrpSpPr>
          <p:grpSpPr bwMode="gray">
            <a:xfrm>
              <a:off x="5818980" y="3002309"/>
              <a:ext cx="636588" cy="587375"/>
              <a:chOff x="3183" y="2052"/>
              <a:chExt cx="401" cy="370"/>
            </a:xfrm>
            <a:grpFill/>
          </p:grpSpPr>
          <p:sp>
            <p:nvSpPr>
              <p:cNvPr id="357" name="Freeform 98"/>
              <p:cNvSpPr>
                <a:spLocks noChangeAspect="1"/>
              </p:cNvSpPr>
              <p:nvPr/>
            </p:nvSpPr>
            <p:spPr bwMode="gray">
              <a:xfrm>
                <a:off x="3509" y="2232"/>
                <a:ext cx="3" cy="5"/>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58" name="Freeform 99"/>
              <p:cNvSpPr>
                <a:spLocks noChangeAspect="1"/>
              </p:cNvSpPr>
              <p:nvPr/>
            </p:nvSpPr>
            <p:spPr bwMode="gray">
              <a:xfrm>
                <a:off x="3262" y="2066"/>
                <a:ext cx="322" cy="332"/>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59" name="Freeform 100"/>
              <p:cNvSpPr>
                <a:spLocks noChangeAspect="1"/>
              </p:cNvSpPr>
              <p:nvPr/>
            </p:nvSpPr>
            <p:spPr bwMode="gray">
              <a:xfrm>
                <a:off x="3183" y="2052"/>
                <a:ext cx="184" cy="168"/>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60" name="Freeform 101"/>
              <p:cNvSpPr>
                <a:spLocks noChangeAspect="1"/>
              </p:cNvSpPr>
              <p:nvPr/>
            </p:nvSpPr>
            <p:spPr bwMode="gray">
              <a:xfrm>
                <a:off x="3489" y="2165"/>
                <a:ext cx="37" cy="20"/>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61" name="Freeform 102"/>
              <p:cNvSpPr>
                <a:spLocks noChangeAspect="1"/>
              </p:cNvSpPr>
              <p:nvPr/>
            </p:nvSpPr>
            <p:spPr bwMode="gray">
              <a:xfrm>
                <a:off x="3394" y="2140"/>
                <a:ext cx="88" cy="49"/>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62" name="Freeform 103"/>
              <p:cNvSpPr>
                <a:spLocks noChangeAspect="1"/>
              </p:cNvSpPr>
              <p:nvPr/>
            </p:nvSpPr>
            <p:spPr bwMode="gray">
              <a:xfrm>
                <a:off x="3479" y="2187"/>
                <a:ext cx="52" cy="67"/>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63" name="Freeform 104"/>
              <p:cNvSpPr>
                <a:spLocks noChangeAspect="1"/>
              </p:cNvSpPr>
              <p:nvPr/>
            </p:nvSpPr>
            <p:spPr bwMode="gray">
              <a:xfrm>
                <a:off x="3390" y="2379"/>
                <a:ext cx="23" cy="43"/>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54" name="Freeform 105"/>
            <p:cNvSpPr>
              <a:spLocks noChangeAspect="1"/>
            </p:cNvSpPr>
            <p:nvPr/>
          </p:nvSpPr>
          <p:spPr bwMode="gray">
            <a:xfrm>
              <a:off x="6850855" y="3240434"/>
              <a:ext cx="30163" cy="63500"/>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55" name="Group 106"/>
            <p:cNvGrpSpPr>
              <a:grpSpLocks noChangeAspect="1"/>
            </p:cNvGrpSpPr>
            <p:nvPr/>
          </p:nvGrpSpPr>
          <p:grpSpPr bwMode="gray">
            <a:xfrm>
              <a:off x="7017542" y="2807047"/>
              <a:ext cx="282575" cy="320675"/>
              <a:chOff x="3938" y="1929"/>
              <a:chExt cx="178" cy="202"/>
            </a:xfrm>
            <a:grpFill/>
          </p:grpSpPr>
          <p:sp>
            <p:nvSpPr>
              <p:cNvPr id="353" name="Freeform 107"/>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54" name="Freeform 108"/>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55" name="Freeform 109"/>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56" name="Freeform 110"/>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56" name="Freeform 111"/>
            <p:cNvSpPr>
              <a:spLocks noChangeAspect="1"/>
            </p:cNvSpPr>
            <p:nvPr/>
          </p:nvSpPr>
          <p:spPr bwMode="gray">
            <a:xfrm>
              <a:off x="6955630" y="2968972"/>
              <a:ext cx="60325" cy="90488"/>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57" name="Freeform 112"/>
            <p:cNvSpPr>
              <a:spLocks noChangeAspect="1"/>
            </p:cNvSpPr>
            <p:nvPr/>
          </p:nvSpPr>
          <p:spPr bwMode="gray">
            <a:xfrm>
              <a:off x="6288880" y="2629247"/>
              <a:ext cx="550863" cy="269875"/>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58" name="Freeform 113"/>
            <p:cNvSpPr>
              <a:spLocks noChangeAspect="1"/>
            </p:cNvSpPr>
            <p:nvPr/>
          </p:nvSpPr>
          <p:spPr bwMode="gray">
            <a:xfrm>
              <a:off x="6650830" y="3335684"/>
              <a:ext cx="41275" cy="36513"/>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59" name="Freeform 114"/>
            <p:cNvSpPr>
              <a:spLocks noChangeAspect="1"/>
            </p:cNvSpPr>
            <p:nvPr/>
          </p:nvSpPr>
          <p:spPr bwMode="gray">
            <a:xfrm>
              <a:off x="6041230" y="2592734"/>
              <a:ext cx="1066800" cy="741363"/>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solidFill>
              <a:srgbClr val="4472C4">
                <a:alpha val="85000"/>
              </a:srgbClr>
            </a:solid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60" name="Freeform 115"/>
            <p:cNvSpPr>
              <a:spLocks noChangeAspect="1"/>
            </p:cNvSpPr>
            <p:nvPr/>
          </p:nvSpPr>
          <p:spPr bwMode="gray">
            <a:xfrm>
              <a:off x="6925467" y="2867372"/>
              <a:ext cx="109538" cy="120650"/>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61" name="Group 116"/>
            <p:cNvGrpSpPr>
              <a:grpSpLocks noChangeAspect="1"/>
            </p:cNvGrpSpPr>
            <p:nvPr/>
          </p:nvGrpSpPr>
          <p:grpSpPr bwMode="gray">
            <a:xfrm>
              <a:off x="5099842" y="1268760"/>
              <a:ext cx="2973388" cy="1638300"/>
              <a:chOff x="2730" y="960"/>
              <a:chExt cx="1873" cy="1032"/>
            </a:xfrm>
            <a:grpFill/>
          </p:grpSpPr>
          <p:grpSp>
            <p:nvGrpSpPr>
              <p:cNvPr id="336" name="Group 117"/>
              <p:cNvGrpSpPr>
                <a:grpSpLocks noChangeAspect="1"/>
              </p:cNvGrpSpPr>
              <p:nvPr/>
            </p:nvGrpSpPr>
            <p:grpSpPr bwMode="gray">
              <a:xfrm>
                <a:off x="3044" y="960"/>
                <a:ext cx="1473" cy="481"/>
                <a:chOff x="3044" y="960"/>
                <a:chExt cx="1473" cy="481"/>
              </a:xfrm>
              <a:grpFill/>
            </p:grpSpPr>
            <p:sp>
              <p:nvSpPr>
                <p:cNvPr id="340" name="Freeform 118"/>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41" name="Freeform 119"/>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42" name="Freeform 120"/>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43" name="Freeform 121"/>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44" name="Freeform 122"/>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45" name="Freeform 123"/>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46" name="Freeform 124"/>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47" name="Freeform 125"/>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48" name="Freeform 126"/>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49" name="Freeform 127"/>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50" name="Freeform 128"/>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51" name="Freeform 129"/>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52" name="Freeform 130"/>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337" name="Freeform 131"/>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38" name="Freeform 132"/>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39" name="Freeform 133"/>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grpSp>
          <p:nvGrpSpPr>
            <p:cNvPr id="62" name="Group 135"/>
            <p:cNvGrpSpPr>
              <a:grpSpLocks noChangeAspect="1"/>
            </p:cNvGrpSpPr>
            <p:nvPr/>
          </p:nvGrpSpPr>
          <p:grpSpPr bwMode="gray">
            <a:xfrm>
              <a:off x="5214142" y="2886422"/>
              <a:ext cx="647700" cy="585788"/>
              <a:chOff x="2802" y="1979"/>
              <a:chExt cx="408" cy="369"/>
            </a:xfrm>
            <a:grpFill/>
          </p:grpSpPr>
          <p:sp>
            <p:nvSpPr>
              <p:cNvPr id="307" name="Freeform 136"/>
              <p:cNvSpPr>
                <a:spLocks noChangeAspect="1"/>
              </p:cNvSpPr>
              <p:nvPr/>
            </p:nvSpPr>
            <p:spPr bwMode="gray">
              <a:xfrm>
                <a:off x="2899" y="2082"/>
                <a:ext cx="19" cy="23"/>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308" name="Group 137"/>
              <p:cNvGrpSpPr>
                <a:grpSpLocks noChangeAspect="1"/>
              </p:cNvGrpSpPr>
              <p:nvPr/>
            </p:nvGrpSpPr>
            <p:grpSpPr bwMode="gray">
              <a:xfrm>
                <a:off x="2889" y="2101"/>
                <a:ext cx="17" cy="51"/>
                <a:chOff x="2889" y="2101"/>
                <a:chExt cx="17" cy="51"/>
              </a:xfrm>
              <a:grpFill/>
            </p:grpSpPr>
            <p:sp>
              <p:nvSpPr>
                <p:cNvPr id="333" name="Freeform 138"/>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34" name="Freeform 139"/>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35" name="Freeform 140"/>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309" name="Freeform 141"/>
              <p:cNvSpPr>
                <a:spLocks noChangeAspect="1"/>
              </p:cNvSpPr>
              <p:nvPr/>
            </p:nvSpPr>
            <p:spPr bwMode="gray">
              <a:xfrm>
                <a:off x="3027" y="2143"/>
                <a:ext cx="19" cy="19"/>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31" name="Freeform 143"/>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311" name="Group 145"/>
              <p:cNvGrpSpPr>
                <a:grpSpLocks noChangeAspect="1"/>
              </p:cNvGrpSpPr>
              <p:nvPr/>
            </p:nvGrpSpPr>
            <p:grpSpPr bwMode="gray">
              <a:xfrm>
                <a:off x="2984" y="2276"/>
                <a:ext cx="114" cy="72"/>
                <a:chOff x="2984" y="2276"/>
                <a:chExt cx="114" cy="72"/>
              </a:xfrm>
              <a:grpFill/>
            </p:grpSpPr>
            <p:sp>
              <p:nvSpPr>
                <p:cNvPr id="329" name="Freeform 146"/>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30" name="Freeform 147"/>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312" name="Freeform 148"/>
              <p:cNvSpPr>
                <a:spLocks noChangeAspect="1"/>
              </p:cNvSpPr>
              <p:nvPr/>
            </p:nvSpPr>
            <p:spPr bwMode="gray">
              <a:xfrm>
                <a:off x="3104" y="2214"/>
                <a:ext cx="3" cy="2"/>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313" name="Group 149"/>
              <p:cNvGrpSpPr>
                <a:grpSpLocks noChangeAspect="1"/>
              </p:cNvGrpSpPr>
              <p:nvPr/>
            </p:nvGrpSpPr>
            <p:grpSpPr bwMode="gray">
              <a:xfrm>
                <a:off x="3086" y="2189"/>
                <a:ext cx="85" cy="114"/>
                <a:chOff x="3086" y="2189"/>
                <a:chExt cx="85" cy="114"/>
              </a:xfrm>
              <a:grpFill/>
            </p:grpSpPr>
            <p:sp>
              <p:nvSpPr>
                <p:cNvPr id="327" name="Freeform 150"/>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28" name="Freeform 151"/>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314" name="Freeform 152"/>
              <p:cNvSpPr>
                <a:spLocks noChangeAspect="1"/>
              </p:cNvSpPr>
              <p:nvPr/>
            </p:nvSpPr>
            <p:spPr bwMode="gray">
              <a:xfrm>
                <a:off x="3069" y="2190"/>
                <a:ext cx="1" cy="3"/>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315" name="Group 153"/>
              <p:cNvGrpSpPr>
                <a:grpSpLocks noChangeAspect="1"/>
              </p:cNvGrpSpPr>
              <p:nvPr/>
            </p:nvGrpSpPr>
            <p:grpSpPr bwMode="gray">
              <a:xfrm>
                <a:off x="3000" y="2012"/>
                <a:ext cx="210" cy="192"/>
                <a:chOff x="3000" y="2012"/>
                <a:chExt cx="210" cy="192"/>
              </a:xfrm>
              <a:grpFill/>
            </p:grpSpPr>
            <p:sp>
              <p:nvSpPr>
                <p:cNvPr id="325" name="Freeform 154"/>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26" name="Freeform 155"/>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316" name="Freeform 156"/>
              <p:cNvSpPr>
                <a:spLocks noChangeAspect="1"/>
              </p:cNvSpPr>
              <p:nvPr/>
            </p:nvSpPr>
            <p:spPr bwMode="gray">
              <a:xfrm>
                <a:off x="2941" y="2045"/>
                <a:ext cx="107" cy="109"/>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17" name="Freeform 157"/>
              <p:cNvSpPr>
                <a:spLocks noChangeAspect="1"/>
              </p:cNvSpPr>
              <p:nvPr/>
            </p:nvSpPr>
            <p:spPr bwMode="gray">
              <a:xfrm>
                <a:off x="3072" y="2191"/>
                <a:ext cx="9" cy="2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18" name="Freeform 158"/>
              <p:cNvSpPr>
                <a:spLocks noChangeAspect="1"/>
              </p:cNvSpPr>
              <p:nvPr/>
            </p:nvSpPr>
            <p:spPr bwMode="gray">
              <a:xfrm>
                <a:off x="3075" y="2192"/>
                <a:ext cx="58" cy="43"/>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319" name="Group 159"/>
              <p:cNvGrpSpPr>
                <a:grpSpLocks noChangeAspect="1"/>
              </p:cNvGrpSpPr>
              <p:nvPr/>
            </p:nvGrpSpPr>
            <p:grpSpPr bwMode="gray">
              <a:xfrm>
                <a:off x="2802" y="1979"/>
                <a:ext cx="205" cy="88"/>
                <a:chOff x="2802" y="1979"/>
                <a:chExt cx="205" cy="88"/>
              </a:xfrm>
              <a:grpFill/>
            </p:grpSpPr>
            <p:sp>
              <p:nvSpPr>
                <p:cNvPr id="323" name="Freeform 160"/>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24" name="Freeform 161"/>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320" name="Freeform 162"/>
              <p:cNvSpPr>
                <a:spLocks noChangeAspect="1"/>
              </p:cNvSpPr>
              <p:nvPr/>
            </p:nvSpPr>
            <p:spPr bwMode="gray">
              <a:xfrm>
                <a:off x="2898" y="2100"/>
                <a:ext cx="47" cy="54"/>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21" name="Freeform 163"/>
              <p:cNvSpPr>
                <a:spLocks noChangeAspect="1"/>
              </p:cNvSpPr>
              <p:nvPr/>
            </p:nvSpPr>
            <p:spPr bwMode="gray">
              <a:xfrm>
                <a:off x="2905" y="2047"/>
                <a:ext cx="77" cy="67"/>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22" name="Freeform 164"/>
              <p:cNvSpPr>
                <a:spLocks noChangeAspect="1"/>
              </p:cNvSpPr>
              <p:nvPr/>
            </p:nvSpPr>
            <p:spPr bwMode="gray">
              <a:xfrm>
                <a:off x="2871" y="2069"/>
                <a:ext cx="25" cy="1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63" name="Freeform 165"/>
            <p:cNvSpPr>
              <a:spLocks noChangeAspect="1"/>
            </p:cNvSpPr>
            <p:nvPr/>
          </p:nvSpPr>
          <p:spPr bwMode="gray">
            <a:xfrm>
              <a:off x="5515767" y="2903884"/>
              <a:ext cx="53975" cy="55563"/>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64" name="Freeform 166"/>
            <p:cNvSpPr>
              <a:spLocks noChangeAspect="1"/>
            </p:cNvSpPr>
            <p:nvPr/>
          </p:nvSpPr>
          <p:spPr bwMode="gray">
            <a:xfrm>
              <a:off x="5569742" y="2532409"/>
              <a:ext cx="708025" cy="377825"/>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65" name="Freeform 167"/>
            <p:cNvSpPr>
              <a:spLocks noChangeAspect="1"/>
            </p:cNvSpPr>
            <p:nvPr/>
          </p:nvSpPr>
          <p:spPr bwMode="gray">
            <a:xfrm>
              <a:off x="5453855" y="2851497"/>
              <a:ext cx="117475" cy="57150"/>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66" name="Freeform 168"/>
            <p:cNvSpPr>
              <a:spLocks noChangeAspect="1"/>
            </p:cNvSpPr>
            <p:nvPr/>
          </p:nvSpPr>
          <p:spPr bwMode="gray">
            <a:xfrm>
              <a:off x="5734842" y="2802284"/>
              <a:ext cx="298450" cy="193675"/>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67" name="Freeform 169"/>
            <p:cNvSpPr>
              <a:spLocks noChangeAspect="1"/>
            </p:cNvSpPr>
            <p:nvPr/>
          </p:nvSpPr>
          <p:spPr bwMode="gray">
            <a:xfrm>
              <a:off x="5672930" y="2868959"/>
              <a:ext cx="247650" cy="171450"/>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68" name="Group 170"/>
            <p:cNvGrpSpPr>
              <a:grpSpLocks noChangeAspect="1"/>
            </p:cNvGrpSpPr>
            <p:nvPr/>
          </p:nvGrpSpPr>
          <p:grpSpPr bwMode="gray">
            <a:xfrm>
              <a:off x="5539580" y="2891184"/>
              <a:ext cx="96838" cy="77788"/>
              <a:chOff x="3007" y="1982"/>
              <a:chExt cx="61" cy="49"/>
            </a:xfrm>
            <a:grpFill/>
          </p:grpSpPr>
          <p:sp>
            <p:nvSpPr>
              <p:cNvPr id="305" name="Freeform 171"/>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06" name="Freeform 172"/>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69" name="Freeform 173"/>
            <p:cNvSpPr>
              <a:spLocks noChangeAspect="1"/>
            </p:cNvSpPr>
            <p:nvPr/>
          </p:nvSpPr>
          <p:spPr bwMode="gray">
            <a:xfrm>
              <a:off x="4333081" y="2130772"/>
              <a:ext cx="190500" cy="130175"/>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70" name="Group 222"/>
            <p:cNvGrpSpPr>
              <a:grpSpLocks noChangeAspect="1"/>
            </p:cNvGrpSpPr>
            <p:nvPr/>
          </p:nvGrpSpPr>
          <p:grpSpPr bwMode="gray">
            <a:xfrm>
              <a:off x="4945856" y="1268759"/>
              <a:ext cx="287338" cy="296863"/>
              <a:chOff x="3202" y="1036"/>
              <a:chExt cx="181" cy="187"/>
            </a:xfrm>
            <a:grpFill/>
          </p:grpSpPr>
          <p:sp>
            <p:nvSpPr>
              <p:cNvPr id="299" name="Freeform 223"/>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00" name="Freeform 224"/>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01" name="Freeform 225"/>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02" name="Freeform 226"/>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03" name="Freeform 227"/>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04" name="Freeform 228"/>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71" name="Freeform 229"/>
            <p:cNvSpPr>
              <a:spLocks noChangeAspect="1"/>
            </p:cNvSpPr>
            <p:nvPr/>
          </p:nvSpPr>
          <p:spPr bwMode="gray">
            <a:xfrm>
              <a:off x="3993356" y="2386359"/>
              <a:ext cx="6350" cy="6350"/>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72" name="Freeform 230"/>
            <p:cNvSpPr>
              <a:spLocks noChangeAspect="1"/>
            </p:cNvSpPr>
            <p:nvPr/>
          </p:nvSpPr>
          <p:spPr bwMode="gray">
            <a:xfrm>
              <a:off x="4331493" y="1810097"/>
              <a:ext cx="46038" cy="44450"/>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73" name="Freeform 231"/>
            <p:cNvSpPr>
              <a:spLocks noChangeAspect="1"/>
            </p:cNvSpPr>
            <p:nvPr/>
          </p:nvSpPr>
          <p:spPr bwMode="gray">
            <a:xfrm>
              <a:off x="4271168" y="1913284"/>
              <a:ext cx="46038" cy="31750"/>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74" name="Freeform 232"/>
            <p:cNvSpPr>
              <a:spLocks noChangeAspect="1"/>
            </p:cNvSpPr>
            <p:nvPr/>
          </p:nvSpPr>
          <p:spPr bwMode="gray">
            <a:xfrm>
              <a:off x="3994943" y="2381597"/>
              <a:ext cx="14288" cy="4763"/>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75" name="Freeform 233"/>
            <p:cNvSpPr>
              <a:spLocks noChangeAspect="1"/>
            </p:cNvSpPr>
            <p:nvPr/>
          </p:nvSpPr>
          <p:spPr bwMode="gray">
            <a:xfrm>
              <a:off x="3490118" y="1268759"/>
              <a:ext cx="963613" cy="1114425"/>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76" name="Freeform 234"/>
            <p:cNvSpPr>
              <a:spLocks noChangeAspect="1"/>
            </p:cNvSpPr>
            <p:nvPr/>
          </p:nvSpPr>
          <p:spPr bwMode="gray">
            <a:xfrm>
              <a:off x="3804443" y="1951384"/>
              <a:ext cx="52388" cy="52388"/>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77" name="Freeform 235"/>
            <p:cNvSpPr>
              <a:spLocks noChangeAspect="1"/>
            </p:cNvSpPr>
            <p:nvPr/>
          </p:nvSpPr>
          <p:spPr bwMode="gray">
            <a:xfrm>
              <a:off x="3559968" y="1500534"/>
              <a:ext cx="52388" cy="19050"/>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78" name="Group 236"/>
            <p:cNvGrpSpPr>
              <a:grpSpLocks noChangeAspect="1"/>
            </p:cNvGrpSpPr>
            <p:nvPr/>
          </p:nvGrpSpPr>
          <p:grpSpPr bwMode="gray">
            <a:xfrm>
              <a:off x="3344068" y="3475384"/>
              <a:ext cx="808038" cy="1365250"/>
              <a:chOff x="1624" y="2350"/>
              <a:chExt cx="509" cy="860"/>
            </a:xfrm>
            <a:grpFill/>
          </p:grpSpPr>
          <p:sp>
            <p:nvSpPr>
              <p:cNvPr id="274" name="Freeform 237"/>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75" name="Freeform 238"/>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76" name="Freeform 239"/>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77" name="Freeform 240"/>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78" name="Freeform 241"/>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79" name="Freeform 242"/>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80" name="Freeform 243"/>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81" name="Freeform 244"/>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82" name="Freeform 245"/>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83" name="Freeform 246"/>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84" name="Freeform 247"/>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85" name="Freeform 248"/>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86" name="Freeform 249"/>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87" name="Freeform 250"/>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88" name="Freeform 251"/>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89" name="Freeform 252"/>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90" name="Freeform 253"/>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91" name="Freeform 254"/>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92" name="Freeform 255"/>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93" name="Freeform 256"/>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94" name="Freeform 257"/>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95" name="Freeform 258"/>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96" name="Freeform 259"/>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97" name="Freeform 260"/>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98" name="Freeform 261"/>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79" name="Freeform 262"/>
            <p:cNvSpPr>
              <a:spLocks noChangeAspect="1"/>
            </p:cNvSpPr>
            <p:nvPr/>
          </p:nvSpPr>
          <p:spPr bwMode="gray">
            <a:xfrm>
              <a:off x="3234531" y="3429347"/>
              <a:ext cx="74613" cy="74613"/>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80" name="Freeform 263"/>
            <p:cNvSpPr>
              <a:spLocks noChangeAspect="1"/>
            </p:cNvSpPr>
            <p:nvPr/>
          </p:nvSpPr>
          <p:spPr bwMode="gray">
            <a:xfrm>
              <a:off x="3313906" y="3524597"/>
              <a:ext cx="101600" cy="42863"/>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81" name="Freeform 264"/>
            <p:cNvSpPr>
              <a:spLocks noChangeAspect="1"/>
            </p:cNvSpPr>
            <p:nvPr/>
          </p:nvSpPr>
          <p:spPr bwMode="gray">
            <a:xfrm>
              <a:off x="3153568" y="3378547"/>
              <a:ext cx="68263" cy="74613"/>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82" name="Freeform 265"/>
            <p:cNvSpPr>
              <a:spLocks noChangeAspect="1"/>
            </p:cNvSpPr>
            <p:nvPr/>
          </p:nvSpPr>
          <p:spPr bwMode="gray">
            <a:xfrm>
              <a:off x="3205956" y="3367434"/>
              <a:ext cx="19050" cy="46038"/>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83" name="Freeform 266"/>
            <p:cNvSpPr>
              <a:spLocks noChangeAspect="1"/>
            </p:cNvSpPr>
            <p:nvPr/>
          </p:nvSpPr>
          <p:spPr bwMode="gray">
            <a:xfrm>
              <a:off x="3191668" y="3440459"/>
              <a:ext cx="39688" cy="22225"/>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84" name="Freeform 267"/>
            <p:cNvSpPr>
              <a:spLocks noChangeAspect="1"/>
            </p:cNvSpPr>
            <p:nvPr/>
          </p:nvSpPr>
          <p:spPr bwMode="gray">
            <a:xfrm>
              <a:off x="3264693" y="3497609"/>
              <a:ext cx="57150" cy="50800"/>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85" name="Freeform 268"/>
            <p:cNvSpPr>
              <a:spLocks noChangeAspect="1"/>
            </p:cNvSpPr>
            <p:nvPr/>
          </p:nvSpPr>
          <p:spPr bwMode="gray">
            <a:xfrm>
              <a:off x="3202781" y="3411884"/>
              <a:ext cx="106363" cy="53975"/>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86" name="Freeform 269"/>
            <p:cNvSpPr>
              <a:spLocks noChangeAspect="1"/>
            </p:cNvSpPr>
            <p:nvPr/>
          </p:nvSpPr>
          <p:spPr bwMode="gray">
            <a:xfrm>
              <a:off x="2721768" y="3094384"/>
              <a:ext cx="525463" cy="342900"/>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87" name="Group 270"/>
            <p:cNvGrpSpPr>
              <a:grpSpLocks noChangeAspect="1"/>
            </p:cNvGrpSpPr>
            <p:nvPr/>
          </p:nvGrpSpPr>
          <p:grpSpPr bwMode="gray">
            <a:xfrm>
              <a:off x="1832768" y="1897409"/>
              <a:ext cx="1765300" cy="1346200"/>
              <a:chOff x="672" y="1356"/>
              <a:chExt cx="1112" cy="848"/>
            </a:xfrm>
            <a:grpFill/>
          </p:grpSpPr>
          <p:grpSp>
            <p:nvGrpSpPr>
              <p:cNvPr id="262" name="Group 271"/>
              <p:cNvGrpSpPr>
                <a:grpSpLocks noChangeAspect="1"/>
              </p:cNvGrpSpPr>
              <p:nvPr/>
            </p:nvGrpSpPr>
            <p:grpSpPr bwMode="gray">
              <a:xfrm>
                <a:off x="672" y="1356"/>
                <a:ext cx="418" cy="413"/>
                <a:chOff x="672" y="1356"/>
                <a:chExt cx="418" cy="413"/>
              </a:xfrm>
              <a:grpFill/>
            </p:grpSpPr>
            <p:sp>
              <p:nvSpPr>
                <p:cNvPr id="269" name="Freeform 272"/>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70" name="Freeform 273"/>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71" name="Freeform 274"/>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72" name="Freeform 275"/>
                <p:cNvSpPr>
                  <a:spLocks noChangeAspect="1"/>
                </p:cNvSpPr>
                <p:nvPr/>
              </p:nvSpPr>
              <p:spPr bwMode="gray">
                <a:xfrm>
                  <a:off x="672"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73" name="Freeform 276"/>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grpSp>
            <p:nvGrpSpPr>
              <p:cNvPr id="263" name="Group 277"/>
              <p:cNvGrpSpPr>
                <a:grpSpLocks noChangeAspect="1"/>
              </p:cNvGrpSpPr>
              <p:nvPr/>
            </p:nvGrpSpPr>
            <p:grpSpPr bwMode="gray">
              <a:xfrm>
                <a:off x="1149" y="1865"/>
                <a:ext cx="635" cy="339"/>
                <a:chOff x="1149" y="1865"/>
                <a:chExt cx="635" cy="339"/>
              </a:xfrm>
              <a:grpFill/>
            </p:grpSpPr>
            <p:sp>
              <p:nvSpPr>
                <p:cNvPr id="264" name="Freeform 278"/>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65" name="Freeform 279"/>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66" name="Freeform 280"/>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67" name="Freeform 281"/>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68" name="Freeform 282"/>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grpSp>
        <p:grpSp>
          <p:nvGrpSpPr>
            <p:cNvPr id="88" name="Group 283"/>
            <p:cNvGrpSpPr>
              <a:grpSpLocks noChangeAspect="1"/>
            </p:cNvGrpSpPr>
            <p:nvPr/>
          </p:nvGrpSpPr>
          <p:grpSpPr bwMode="gray">
            <a:xfrm>
              <a:off x="2304256" y="1268759"/>
              <a:ext cx="1538288" cy="1622425"/>
              <a:chOff x="969" y="960"/>
              <a:chExt cx="969" cy="1022"/>
            </a:xfrm>
            <a:grpFill/>
          </p:grpSpPr>
          <p:sp>
            <p:nvSpPr>
              <p:cNvPr id="233" name="Freeform 284"/>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34" name="Freeform 285"/>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35" name="Freeform 286"/>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36" name="Freeform 287"/>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37" name="Freeform 288"/>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38" name="Freeform 289"/>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39" name="Freeform 290"/>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40" name="Freeform 291"/>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41" name="Freeform 292"/>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42" name="Freeform 293"/>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43" name="Freeform 294"/>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44" name="Freeform 295"/>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45" name="Freeform 296"/>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46" name="Freeform 297"/>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47" name="Freeform 298"/>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48" name="Freeform 299"/>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49" name="Freeform 300"/>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50" name="Freeform 301"/>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51" name="Freeform 302"/>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52" name="Freeform 303"/>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53" name="Freeform 304"/>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54" name="Freeform 305"/>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55" name="Freeform 306"/>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56" name="Freeform 307"/>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57" name="Freeform 308"/>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58" name="Freeform 309"/>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59" name="Freeform 310"/>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60" name="Freeform 311"/>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61" name="Freeform 312"/>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89" name="Freeform 313"/>
            <p:cNvSpPr>
              <a:spLocks noChangeAspect="1"/>
            </p:cNvSpPr>
            <p:nvPr/>
          </p:nvSpPr>
          <p:spPr bwMode="gray">
            <a:xfrm rot="21085610">
              <a:off x="3399631" y="3186459"/>
              <a:ext cx="12700" cy="6350"/>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90" name="Freeform 314"/>
            <p:cNvSpPr>
              <a:spLocks noChangeAspect="1"/>
            </p:cNvSpPr>
            <p:nvPr/>
          </p:nvSpPr>
          <p:spPr bwMode="gray">
            <a:xfrm rot="21085610">
              <a:off x="3420268" y="3188047"/>
              <a:ext cx="1588" cy="15875"/>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91" name="Freeform 315"/>
            <p:cNvSpPr>
              <a:spLocks noChangeAspect="1"/>
            </p:cNvSpPr>
            <p:nvPr/>
          </p:nvSpPr>
          <p:spPr bwMode="gray">
            <a:xfrm rot="21085610">
              <a:off x="3420268" y="3224559"/>
              <a:ext cx="3175" cy="1588"/>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92" name="Freeform 316"/>
            <p:cNvSpPr>
              <a:spLocks noChangeAspect="1"/>
            </p:cNvSpPr>
            <p:nvPr/>
          </p:nvSpPr>
          <p:spPr bwMode="gray">
            <a:xfrm rot="21085610">
              <a:off x="3412331" y="3222972"/>
              <a:ext cx="6350" cy="19050"/>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93" name="Freeform 317"/>
            <p:cNvSpPr>
              <a:spLocks noChangeAspect="1"/>
            </p:cNvSpPr>
            <p:nvPr/>
          </p:nvSpPr>
          <p:spPr bwMode="gray">
            <a:xfrm rot="21085610">
              <a:off x="3420268" y="3245197"/>
              <a:ext cx="1588" cy="9525"/>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94" name="Freeform 318"/>
            <p:cNvSpPr>
              <a:spLocks noChangeAspect="1"/>
            </p:cNvSpPr>
            <p:nvPr/>
          </p:nvSpPr>
          <p:spPr bwMode="gray">
            <a:xfrm rot="21085610">
              <a:off x="3434556" y="3218209"/>
              <a:ext cx="1588" cy="12700"/>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95" name="Freeform 319"/>
            <p:cNvSpPr>
              <a:spLocks noChangeAspect="1"/>
            </p:cNvSpPr>
            <p:nvPr/>
          </p:nvSpPr>
          <p:spPr bwMode="gray">
            <a:xfrm rot="21085610">
              <a:off x="3442493" y="3229322"/>
              <a:ext cx="4763" cy="14288"/>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96" name="Freeform 320"/>
            <p:cNvSpPr>
              <a:spLocks noChangeAspect="1"/>
            </p:cNvSpPr>
            <p:nvPr/>
          </p:nvSpPr>
          <p:spPr bwMode="gray">
            <a:xfrm rot="21085610">
              <a:off x="3456781" y="3240434"/>
              <a:ext cx="3175" cy="3175"/>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97" name="Freeform 321"/>
            <p:cNvSpPr>
              <a:spLocks noChangeAspect="1"/>
            </p:cNvSpPr>
            <p:nvPr/>
          </p:nvSpPr>
          <p:spPr bwMode="gray">
            <a:xfrm rot="21085610">
              <a:off x="3450431" y="3254722"/>
              <a:ext cx="4763" cy="15875"/>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98" name="Freeform 322"/>
            <p:cNvSpPr>
              <a:spLocks noChangeAspect="1"/>
            </p:cNvSpPr>
            <p:nvPr/>
          </p:nvSpPr>
          <p:spPr bwMode="gray">
            <a:xfrm rot="21085610">
              <a:off x="3464718" y="3269009"/>
              <a:ext cx="4763" cy="14288"/>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99" name="Freeform 323"/>
            <p:cNvSpPr>
              <a:spLocks noChangeAspect="1"/>
            </p:cNvSpPr>
            <p:nvPr/>
          </p:nvSpPr>
          <p:spPr bwMode="gray">
            <a:xfrm rot="21085610">
              <a:off x="3477418" y="3278534"/>
              <a:ext cx="4763" cy="1588"/>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00" name="Freeform 324"/>
            <p:cNvSpPr>
              <a:spLocks noChangeAspect="1"/>
            </p:cNvSpPr>
            <p:nvPr/>
          </p:nvSpPr>
          <p:spPr bwMode="gray">
            <a:xfrm rot="21085610">
              <a:off x="3488531" y="3284884"/>
              <a:ext cx="9525" cy="6350"/>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01" name="Freeform 325"/>
            <p:cNvSpPr>
              <a:spLocks noChangeAspect="1"/>
            </p:cNvSpPr>
            <p:nvPr/>
          </p:nvSpPr>
          <p:spPr bwMode="gray">
            <a:xfrm rot="21085610">
              <a:off x="3475831" y="3302347"/>
              <a:ext cx="6350" cy="9525"/>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02" name="Freeform 326"/>
            <p:cNvSpPr>
              <a:spLocks noChangeAspect="1"/>
            </p:cNvSpPr>
            <p:nvPr/>
          </p:nvSpPr>
          <p:spPr bwMode="gray">
            <a:xfrm rot="21085610">
              <a:off x="3418681" y="3243609"/>
              <a:ext cx="3175" cy="4763"/>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03" name="Freeform 327"/>
            <p:cNvSpPr>
              <a:spLocks noChangeAspect="1"/>
            </p:cNvSpPr>
            <p:nvPr/>
          </p:nvSpPr>
          <p:spPr bwMode="gray">
            <a:xfrm rot="21085610">
              <a:off x="3386931" y="3227734"/>
              <a:ext cx="1588" cy="6350"/>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04" name="Freeform 328"/>
            <p:cNvSpPr>
              <a:spLocks noChangeAspect="1"/>
            </p:cNvSpPr>
            <p:nvPr/>
          </p:nvSpPr>
          <p:spPr bwMode="gray">
            <a:xfrm rot="21085610">
              <a:off x="3383756" y="3235672"/>
              <a:ext cx="3175" cy="3175"/>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05" name="Freeform 329"/>
            <p:cNvSpPr>
              <a:spLocks noChangeAspect="1"/>
            </p:cNvSpPr>
            <p:nvPr/>
          </p:nvSpPr>
          <p:spPr bwMode="gray">
            <a:xfrm rot="21085610">
              <a:off x="3374231" y="3238847"/>
              <a:ext cx="6350" cy="6350"/>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06" name="Freeform 330"/>
            <p:cNvSpPr>
              <a:spLocks noChangeAspect="1"/>
            </p:cNvSpPr>
            <p:nvPr/>
          </p:nvSpPr>
          <p:spPr bwMode="gray">
            <a:xfrm rot="20552049">
              <a:off x="3417093" y="3375372"/>
              <a:ext cx="23813" cy="17463"/>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07" name="Freeform 331"/>
            <p:cNvSpPr>
              <a:spLocks noChangeAspect="1"/>
            </p:cNvSpPr>
            <p:nvPr/>
          </p:nvSpPr>
          <p:spPr bwMode="gray">
            <a:xfrm rot="20552049">
              <a:off x="3482181" y="3318222"/>
              <a:ext cx="38100" cy="52388"/>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08" name="Freeform 332"/>
            <p:cNvSpPr>
              <a:spLocks noChangeAspect="1"/>
            </p:cNvSpPr>
            <p:nvPr/>
          </p:nvSpPr>
          <p:spPr bwMode="gray">
            <a:xfrm rot="20552049">
              <a:off x="3596481" y="3349972"/>
              <a:ext cx="1588" cy="1588"/>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09" name="Freeform 333"/>
            <p:cNvSpPr>
              <a:spLocks noChangeAspect="1"/>
            </p:cNvSpPr>
            <p:nvPr/>
          </p:nvSpPr>
          <p:spPr bwMode="gray">
            <a:xfrm rot="20552049">
              <a:off x="3618706" y="3392834"/>
              <a:ext cx="3175" cy="11113"/>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10" name="Freeform 334"/>
            <p:cNvSpPr>
              <a:spLocks noChangeAspect="1"/>
            </p:cNvSpPr>
            <p:nvPr/>
          </p:nvSpPr>
          <p:spPr bwMode="gray">
            <a:xfrm rot="20552049">
              <a:off x="3642518" y="3470622"/>
              <a:ext cx="3175" cy="4763"/>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11" name="Freeform 335"/>
            <p:cNvSpPr>
              <a:spLocks noChangeAspect="1"/>
            </p:cNvSpPr>
            <p:nvPr/>
          </p:nvSpPr>
          <p:spPr bwMode="gray">
            <a:xfrm rot="20552049">
              <a:off x="3636168" y="3484909"/>
              <a:ext cx="9525" cy="15875"/>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12" name="Freeform 336"/>
            <p:cNvSpPr>
              <a:spLocks noChangeAspect="1"/>
            </p:cNvSpPr>
            <p:nvPr/>
          </p:nvSpPr>
          <p:spPr bwMode="gray">
            <a:xfrm rot="20552049">
              <a:off x="3463131" y="3324572"/>
              <a:ext cx="1588" cy="3175"/>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113" name="Group 337"/>
            <p:cNvGrpSpPr>
              <a:grpSpLocks noChangeAspect="1"/>
            </p:cNvGrpSpPr>
            <p:nvPr/>
          </p:nvGrpSpPr>
          <p:grpSpPr bwMode="gray">
            <a:xfrm>
              <a:off x="3455193" y="3327747"/>
              <a:ext cx="28575" cy="44450"/>
              <a:chOff x="1694" y="2257"/>
              <a:chExt cx="18" cy="28"/>
            </a:xfrm>
            <a:grpFill/>
          </p:grpSpPr>
          <p:sp>
            <p:nvSpPr>
              <p:cNvPr id="231" name="Freeform 338"/>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32" name="Freeform 339"/>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114" name="Freeform 340"/>
            <p:cNvSpPr>
              <a:spLocks noChangeAspect="1"/>
            </p:cNvSpPr>
            <p:nvPr/>
          </p:nvSpPr>
          <p:spPr bwMode="gray">
            <a:xfrm rot="20552049">
              <a:off x="3532981" y="3337272"/>
              <a:ext cx="15875" cy="12700"/>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15" name="Freeform 341"/>
            <p:cNvSpPr>
              <a:spLocks noChangeAspect="1"/>
            </p:cNvSpPr>
            <p:nvPr/>
          </p:nvSpPr>
          <p:spPr bwMode="gray">
            <a:xfrm rot="20552049">
              <a:off x="3629818" y="3429347"/>
              <a:ext cx="0" cy="4763"/>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16" name="Freeform 342"/>
            <p:cNvSpPr>
              <a:spLocks noChangeAspect="1"/>
            </p:cNvSpPr>
            <p:nvPr/>
          </p:nvSpPr>
          <p:spPr bwMode="gray">
            <a:xfrm rot="20552049">
              <a:off x="3602831" y="3362672"/>
              <a:ext cx="4763" cy="11113"/>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17" name="Freeform 343"/>
            <p:cNvSpPr>
              <a:spLocks noChangeAspect="1"/>
            </p:cNvSpPr>
            <p:nvPr/>
          </p:nvSpPr>
          <p:spPr bwMode="gray">
            <a:xfrm rot="20552049">
              <a:off x="3556793" y="3334097"/>
              <a:ext cx="0" cy="1588"/>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18" name="Freeform 344"/>
            <p:cNvSpPr>
              <a:spLocks noChangeAspect="1"/>
            </p:cNvSpPr>
            <p:nvPr/>
          </p:nvSpPr>
          <p:spPr bwMode="gray">
            <a:xfrm rot="20552049">
              <a:off x="3559968" y="3346797"/>
              <a:ext cx="1588" cy="3175"/>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19" name="Freeform 345"/>
            <p:cNvSpPr>
              <a:spLocks noChangeAspect="1"/>
            </p:cNvSpPr>
            <p:nvPr/>
          </p:nvSpPr>
          <p:spPr bwMode="gray">
            <a:xfrm rot="20552049">
              <a:off x="3610768" y="3380134"/>
              <a:ext cx="3175" cy="7938"/>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20" name="Freeform 346"/>
            <p:cNvSpPr>
              <a:spLocks noChangeAspect="1"/>
            </p:cNvSpPr>
            <p:nvPr/>
          </p:nvSpPr>
          <p:spPr bwMode="gray">
            <a:xfrm rot="20552049">
              <a:off x="3629818" y="3454747"/>
              <a:ext cx="1588" cy="4763"/>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21" name="Freeform 347"/>
            <p:cNvSpPr>
              <a:spLocks noChangeAspect="1"/>
            </p:cNvSpPr>
            <p:nvPr/>
          </p:nvSpPr>
          <p:spPr bwMode="gray">
            <a:xfrm rot="20552049">
              <a:off x="3325018" y="3280122"/>
              <a:ext cx="117475" cy="77788"/>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22" name="Freeform 348"/>
            <p:cNvSpPr>
              <a:spLocks noChangeAspect="1"/>
            </p:cNvSpPr>
            <p:nvPr/>
          </p:nvSpPr>
          <p:spPr bwMode="gray">
            <a:xfrm rot="20552049">
              <a:off x="3344068" y="3321397"/>
              <a:ext cx="4763" cy="9525"/>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23" name="Freeform 349"/>
            <p:cNvSpPr>
              <a:spLocks noChangeAspect="1"/>
            </p:cNvSpPr>
            <p:nvPr/>
          </p:nvSpPr>
          <p:spPr bwMode="gray">
            <a:xfrm rot="20552049">
              <a:off x="3386931" y="3289647"/>
              <a:ext cx="11113" cy="14288"/>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24" name="Freeform 350"/>
            <p:cNvSpPr>
              <a:spLocks noChangeAspect="1"/>
            </p:cNvSpPr>
            <p:nvPr/>
          </p:nvSpPr>
          <p:spPr bwMode="gray">
            <a:xfrm rot="20552049">
              <a:off x="3585368" y="3346797"/>
              <a:ext cx="0" cy="4763"/>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25" name="Freeform 351"/>
            <p:cNvSpPr>
              <a:spLocks noChangeAspect="1"/>
            </p:cNvSpPr>
            <p:nvPr/>
          </p:nvSpPr>
          <p:spPr bwMode="gray">
            <a:xfrm rot="20552049">
              <a:off x="3626643" y="3413472"/>
              <a:ext cx="1588" cy="6350"/>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126" name="Group 362"/>
            <p:cNvGrpSpPr/>
            <p:nvPr/>
          </p:nvGrpSpPr>
          <p:grpSpPr bwMode="gray">
            <a:xfrm>
              <a:off x="4580731" y="1911697"/>
              <a:ext cx="879476" cy="1109663"/>
              <a:chOff x="4580731" y="1911697"/>
              <a:chExt cx="879476" cy="1109663"/>
            </a:xfrm>
            <a:grpFill/>
          </p:grpSpPr>
          <p:sp>
            <p:nvSpPr>
              <p:cNvPr id="182" name="Freeform 175"/>
              <p:cNvSpPr>
                <a:spLocks noChangeAspect="1"/>
              </p:cNvSpPr>
              <p:nvPr/>
            </p:nvSpPr>
            <p:spPr bwMode="gray">
              <a:xfrm>
                <a:off x="4923631" y="2716560"/>
                <a:ext cx="133350" cy="65088"/>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83" name="Freeform 176"/>
              <p:cNvSpPr>
                <a:spLocks noChangeAspect="1"/>
              </p:cNvSpPr>
              <p:nvPr/>
            </p:nvSpPr>
            <p:spPr bwMode="gray">
              <a:xfrm>
                <a:off x="4783931" y="2875310"/>
                <a:ext cx="7938" cy="4763"/>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84" name="Freeform 177"/>
              <p:cNvSpPr>
                <a:spLocks noChangeAspect="1"/>
              </p:cNvSpPr>
              <p:nvPr/>
            </p:nvSpPr>
            <p:spPr bwMode="gray">
              <a:xfrm>
                <a:off x="4925219" y="2757835"/>
                <a:ext cx="4763" cy="9525"/>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185" name="Group 178"/>
              <p:cNvGrpSpPr>
                <a:grpSpLocks noChangeAspect="1"/>
              </p:cNvGrpSpPr>
              <p:nvPr/>
            </p:nvGrpSpPr>
            <p:grpSpPr bwMode="gray">
              <a:xfrm>
                <a:off x="4876006" y="2765772"/>
                <a:ext cx="204788" cy="242888"/>
                <a:chOff x="2589" y="1903"/>
                <a:chExt cx="129" cy="153"/>
              </a:xfrm>
              <a:grpFill/>
            </p:grpSpPr>
            <p:sp>
              <p:nvSpPr>
                <p:cNvPr id="228" name="Freeform 179"/>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29" name="Freeform 180"/>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30" name="Freeform 181"/>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186" name="Freeform 182"/>
              <p:cNvSpPr>
                <a:spLocks noChangeAspect="1"/>
              </p:cNvSpPr>
              <p:nvPr/>
            </p:nvSpPr>
            <p:spPr bwMode="gray">
              <a:xfrm>
                <a:off x="4858544" y="2684810"/>
                <a:ext cx="11113" cy="1746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87" name="Freeform 183"/>
              <p:cNvSpPr>
                <a:spLocks noChangeAspect="1"/>
              </p:cNvSpPr>
              <p:nvPr/>
            </p:nvSpPr>
            <p:spPr bwMode="gray">
              <a:xfrm>
                <a:off x="4863306" y="2751485"/>
                <a:ext cx="77788" cy="44450"/>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88" name="Freeform 184"/>
              <p:cNvSpPr>
                <a:spLocks noChangeAspect="1"/>
              </p:cNvSpPr>
              <p:nvPr/>
            </p:nvSpPr>
            <p:spPr bwMode="gray">
              <a:xfrm>
                <a:off x="4809331" y="2649885"/>
                <a:ext cx="58738" cy="50800"/>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89" name="Freeform 185"/>
              <p:cNvSpPr>
                <a:spLocks noChangeAspect="1"/>
              </p:cNvSpPr>
              <p:nvPr/>
            </p:nvSpPr>
            <p:spPr bwMode="gray">
              <a:xfrm>
                <a:off x="4601369" y="2848322"/>
                <a:ext cx="217488" cy="173038"/>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90" name="Freeform 186"/>
              <p:cNvSpPr>
                <a:spLocks noChangeAspect="1"/>
              </p:cNvSpPr>
              <p:nvPr/>
            </p:nvSpPr>
            <p:spPr bwMode="gray">
              <a:xfrm>
                <a:off x="4820444" y="2592735"/>
                <a:ext cx="63500" cy="7620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91" name="Freeform 187"/>
              <p:cNvSpPr>
                <a:spLocks noChangeAspect="1"/>
              </p:cNvSpPr>
              <p:nvPr/>
            </p:nvSpPr>
            <p:spPr bwMode="gray">
              <a:xfrm>
                <a:off x="4598194" y="2888010"/>
                <a:ext cx="55563" cy="112713"/>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92" name="Freeform 188"/>
              <p:cNvSpPr>
                <a:spLocks noChangeAspect="1"/>
              </p:cNvSpPr>
              <p:nvPr/>
            </p:nvSpPr>
            <p:spPr bwMode="gray">
              <a:xfrm>
                <a:off x="4863306" y="2549872"/>
                <a:ext cx="155575" cy="207963"/>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193" name="Group 189"/>
              <p:cNvGrpSpPr>
                <a:grpSpLocks noChangeAspect="1"/>
              </p:cNvGrpSpPr>
              <p:nvPr/>
            </p:nvGrpSpPr>
            <p:grpSpPr bwMode="gray">
              <a:xfrm>
                <a:off x="4679156" y="2659410"/>
                <a:ext cx="247650" cy="244475"/>
                <a:chOff x="2465" y="1836"/>
                <a:chExt cx="156" cy="154"/>
              </a:xfrm>
              <a:grpFill/>
            </p:grpSpPr>
            <p:sp>
              <p:nvSpPr>
                <p:cNvPr id="226" name="Freeform 190"/>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27" name="Freeform 191"/>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grpSp>
            <p:nvGrpSpPr>
              <p:cNvPr id="194" name="Group 192"/>
              <p:cNvGrpSpPr>
                <a:grpSpLocks noChangeAspect="1"/>
              </p:cNvGrpSpPr>
              <p:nvPr/>
            </p:nvGrpSpPr>
            <p:grpSpPr bwMode="gray">
              <a:xfrm>
                <a:off x="4620419" y="2430810"/>
                <a:ext cx="171450" cy="258763"/>
                <a:chOff x="2428" y="1692"/>
                <a:chExt cx="108" cy="163"/>
              </a:xfrm>
              <a:grpFill/>
            </p:grpSpPr>
            <p:sp>
              <p:nvSpPr>
                <p:cNvPr id="224" name="Freeform 193"/>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25" name="Freeform 194"/>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195" name="Freeform 195"/>
              <p:cNvSpPr>
                <a:spLocks noChangeAspect="1"/>
              </p:cNvSpPr>
              <p:nvPr/>
            </p:nvSpPr>
            <p:spPr bwMode="gray">
              <a:xfrm>
                <a:off x="4580731" y="2540347"/>
                <a:ext cx="74613" cy="109538"/>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96" name="Freeform 196"/>
              <p:cNvSpPr>
                <a:spLocks noChangeAspect="1"/>
              </p:cNvSpPr>
              <p:nvPr/>
            </p:nvSpPr>
            <p:spPr bwMode="gray">
              <a:xfrm>
                <a:off x="5144294" y="2622897"/>
                <a:ext cx="315913" cy="209550"/>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97" name="Freeform 197"/>
              <p:cNvSpPr>
                <a:spLocks noChangeAspect="1"/>
              </p:cNvSpPr>
              <p:nvPr/>
            </p:nvSpPr>
            <p:spPr bwMode="gray">
              <a:xfrm>
                <a:off x="5222081" y="2729260"/>
                <a:ext cx="60325" cy="7620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98" name="Freeform 198"/>
              <p:cNvSpPr>
                <a:spLocks noChangeAspect="1"/>
              </p:cNvSpPr>
              <p:nvPr/>
            </p:nvSpPr>
            <p:spPr bwMode="gray">
              <a:xfrm>
                <a:off x="5161756" y="2510185"/>
                <a:ext cx="169863" cy="142875"/>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199" name="Group 199"/>
              <p:cNvGrpSpPr>
                <a:grpSpLocks noChangeAspect="1"/>
              </p:cNvGrpSpPr>
              <p:nvPr/>
            </p:nvGrpSpPr>
            <p:grpSpPr bwMode="gray">
              <a:xfrm>
                <a:off x="5033169" y="2808635"/>
                <a:ext cx="68263" cy="68263"/>
                <a:chOff x="2688" y="1930"/>
                <a:chExt cx="43" cy="43"/>
              </a:xfrm>
              <a:grpFill/>
            </p:grpSpPr>
            <p:sp>
              <p:nvSpPr>
                <p:cNvPr id="222" name="Freeform 200"/>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23" name="Freeform 201"/>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200" name="Freeform 202"/>
              <p:cNvSpPr>
                <a:spLocks noChangeAspect="1"/>
              </p:cNvSpPr>
              <p:nvPr/>
            </p:nvSpPr>
            <p:spPr bwMode="gray">
              <a:xfrm>
                <a:off x="5128419" y="2973735"/>
                <a:ext cx="39688" cy="41275"/>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01" name="Freeform 203"/>
              <p:cNvSpPr>
                <a:spLocks noChangeAspect="1"/>
              </p:cNvSpPr>
              <p:nvPr/>
            </p:nvSpPr>
            <p:spPr bwMode="gray">
              <a:xfrm>
                <a:off x="5110956" y="2894360"/>
                <a:ext cx="111125" cy="9366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02" name="Freeform 204"/>
              <p:cNvSpPr>
                <a:spLocks noChangeAspect="1"/>
              </p:cNvSpPr>
              <p:nvPr/>
            </p:nvSpPr>
            <p:spPr bwMode="gray">
              <a:xfrm>
                <a:off x="5039519" y="2727672"/>
                <a:ext cx="117475" cy="69850"/>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03" name="Freeform 205"/>
              <p:cNvSpPr>
                <a:spLocks noChangeAspect="1"/>
              </p:cNvSpPr>
              <p:nvPr/>
            </p:nvSpPr>
            <p:spPr bwMode="gray">
              <a:xfrm>
                <a:off x="5004594" y="2549872"/>
                <a:ext cx="173038" cy="163513"/>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04" name="Freeform 206"/>
              <p:cNvSpPr>
                <a:spLocks noChangeAspect="1"/>
              </p:cNvSpPr>
              <p:nvPr/>
            </p:nvSpPr>
            <p:spPr bwMode="gray">
              <a:xfrm>
                <a:off x="5123656" y="2449860"/>
                <a:ext cx="128588" cy="7620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05" name="Freeform 207"/>
              <p:cNvSpPr>
                <a:spLocks noChangeAspect="1"/>
              </p:cNvSpPr>
              <p:nvPr/>
            </p:nvSpPr>
            <p:spPr bwMode="gray">
              <a:xfrm>
                <a:off x="4966494" y="2657822"/>
                <a:ext cx="120650" cy="71438"/>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06" name="Freeform 208"/>
              <p:cNvSpPr>
                <a:spLocks noChangeAspect="1"/>
              </p:cNvSpPr>
              <p:nvPr/>
            </p:nvSpPr>
            <p:spPr bwMode="gray">
              <a:xfrm>
                <a:off x="5149056" y="2837210"/>
                <a:ext cx="109538" cy="68263"/>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07" name="Freeform 209"/>
              <p:cNvSpPr>
                <a:spLocks noChangeAspect="1"/>
              </p:cNvSpPr>
              <p:nvPr/>
            </p:nvSpPr>
            <p:spPr bwMode="gray">
              <a:xfrm>
                <a:off x="4995069" y="2778472"/>
                <a:ext cx="101600" cy="87313"/>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08" name="Freeform 210"/>
              <p:cNvSpPr>
                <a:spLocks noChangeAspect="1"/>
              </p:cNvSpPr>
              <p:nvPr/>
            </p:nvSpPr>
            <p:spPr bwMode="gray">
              <a:xfrm>
                <a:off x="5095081" y="2873722"/>
                <a:ext cx="31750" cy="68263"/>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09" name="Freeform 211"/>
              <p:cNvSpPr>
                <a:spLocks noChangeAspect="1"/>
              </p:cNvSpPr>
              <p:nvPr/>
            </p:nvSpPr>
            <p:spPr bwMode="gray">
              <a:xfrm>
                <a:off x="5125244" y="2500660"/>
                <a:ext cx="100013" cy="7620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10" name="Freeform 213"/>
              <p:cNvSpPr>
                <a:spLocks noChangeAspect="1"/>
              </p:cNvSpPr>
              <p:nvPr/>
            </p:nvSpPr>
            <p:spPr bwMode="gray">
              <a:xfrm>
                <a:off x="5053806" y="2700685"/>
                <a:ext cx="95250" cy="47625"/>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11" name="Freeform 214"/>
              <p:cNvSpPr>
                <a:spLocks noChangeAspect="1"/>
              </p:cNvSpPr>
              <p:nvPr/>
            </p:nvSpPr>
            <p:spPr bwMode="gray">
              <a:xfrm>
                <a:off x="4993481" y="2770535"/>
                <a:ext cx="53975" cy="39688"/>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12" name="Freeform 215"/>
              <p:cNvSpPr>
                <a:spLocks noChangeAspect="1"/>
              </p:cNvSpPr>
              <p:nvPr/>
            </p:nvSpPr>
            <p:spPr bwMode="gray">
              <a:xfrm>
                <a:off x="5117306" y="2881660"/>
                <a:ext cx="41275" cy="33338"/>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13" name="Freeform 216"/>
              <p:cNvSpPr>
                <a:spLocks noChangeAspect="1"/>
              </p:cNvSpPr>
              <p:nvPr/>
            </p:nvSpPr>
            <p:spPr bwMode="gray">
              <a:xfrm>
                <a:off x="5110956" y="2734022"/>
                <a:ext cx="165100" cy="115888"/>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14" name="Freeform 217"/>
              <p:cNvSpPr>
                <a:spLocks noChangeAspect="1"/>
              </p:cNvSpPr>
              <p:nvPr/>
            </p:nvSpPr>
            <p:spPr bwMode="gray">
              <a:xfrm>
                <a:off x="5166519" y="2397472"/>
                <a:ext cx="85725" cy="69850"/>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15" name="Freeform 218"/>
              <p:cNvSpPr>
                <a:spLocks noChangeAspect="1"/>
              </p:cNvSpPr>
              <p:nvPr/>
            </p:nvSpPr>
            <p:spPr bwMode="gray">
              <a:xfrm>
                <a:off x="5117306" y="1964085"/>
                <a:ext cx="188913" cy="425450"/>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16" name="Freeform 219"/>
              <p:cNvSpPr>
                <a:spLocks noChangeAspect="1"/>
              </p:cNvSpPr>
              <p:nvPr/>
            </p:nvSpPr>
            <p:spPr bwMode="gray">
              <a:xfrm>
                <a:off x="4899819" y="2460972"/>
                <a:ext cx="49213" cy="90488"/>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17" name="Freeform 220"/>
              <p:cNvSpPr>
                <a:spLocks noChangeAspect="1"/>
              </p:cNvSpPr>
              <p:nvPr/>
            </p:nvSpPr>
            <p:spPr bwMode="gray">
              <a:xfrm>
                <a:off x="4847431" y="1911697"/>
                <a:ext cx="452438" cy="539750"/>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18" name="Freeform 221"/>
              <p:cNvSpPr>
                <a:spLocks noChangeAspect="1"/>
              </p:cNvSpPr>
              <p:nvPr/>
            </p:nvSpPr>
            <p:spPr bwMode="gray">
              <a:xfrm>
                <a:off x="4952206" y="2013297"/>
                <a:ext cx="227013" cy="52070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219" name="Group 359"/>
              <p:cNvGrpSpPr/>
              <p:nvPr/>
            </p:nvGrpSpPr>
            <p:grpSpPr bwMode="gray">
              <a:xfrm>
                <a:off x="5080794" y="2788583"/>
                <a:ext cx="75600" cy="108000"/>
                <a:chOff x="4160739" y="2986112"/>
                <a:chExt cx="187325" cy="233362"/>
              </a:xfrm>
              <a:grpFill/>
            </p:grpSpPr>
            <p:sp>
              <p:nvSpPr>
                <p:cNvPr id="220" name="Freeform 45"/>
                <p:cNvSpPr>
                  <a:spLocks noChangeAspect="1"/>
                </p:cNvSpPr>
                <p:nvPr/>
              </p:nvSpPr>
              <p:spPr bwMode="gray">
                <a:xfrm>
                  <a:off x="4171851" y="2986112"/>
                  <a:ext cx="176213" cy="225425"/>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21" name="Freeform 46"/>
                <p:cNvSpPr>
                  <a:spLocks noChangeAspect="1"/>
                </p:cNvSpPr>
                <p:nvPr/>
              </p:nvSpPr>
              <p:spPr bwMode="gray">
                <a:xfrm>
                  <a:off x="4160739" y="3130574"/>
                  <a:ext cx="87313" cy="88900"/>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grpSp>
        <p:grpSp>
          <p:nvGrpSpPr>
            <p:cNvPr id="127" name="Group 368"/>
            <p:cNvGrpSpPr/>
            <p:nvPr/>
          </p:nvGrpSpPr>
          <p:grpSpPr bwMode="gray">
            <a:xfrm>
              <a:off x="4455318" y="2994372"/>
              <a:ext cx="1196974" cy="1339850"/>
              <a:chOff x="4455318" y="2994372"/>
              <a:chExt cx="1196974" cy="1339850"/>
            </a:xfrm>
            <a:grpFill/>
          </p:grpSpPr>
          <p:sp>
            <p:nvSpPr>
              <p:cNvPr id="128" name="Freeform 153"/>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29" name="Freeform 154"/>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130" name="Group 367"/>
              <p:cNvGrpSpPr/>
              <p:nvPr/>
            </p:nvGrpSpPr>
            <p:grpSpPr bwMode="gray">
              <a:xfrm>
                <a:off x="4455318" y="2994372"/>
                <a:ext cx="1196974" cy="1339850"/>
                <a:chOff x="4455318" y="2994372"/>
                <a:chExt cx="1196974" cy="1339850"/>
              </a:xfrm>
              <a:grpFill/>
            </p:grpSpPr>
            <p:sp>
              <p:nvSpPr>
                <p:cNvPr id="131" name="Freeform 156"/>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32" name="Freeform 157"/>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33" name="Freeform 158"/>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9" name="Freeform 159"/>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35" name="Freeform 160"/>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36" name="Freeform 161"/>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37" name="Freeform 162"/>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38" name="Freeform 163"/>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39" name="Freeform 164"/>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40" name="Freeform 165"/>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41" name="Freeform 166"/>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42" name="Freeform 167"/>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43" name="Freeform 168"/>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44" name="Freeform 169"/>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45" name="Freeform 18"/>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46" name="Freeform 171"/>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47" name="Freeform 172"/>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48" name="Freeform 173"/>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49" name="Freeform 174"/>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150" name="Group 25"/>
                <p:cNvGrpSpPr>
                  <a:grpSpLocks noChangeAspect="1"/>
                </p:cNvGrpSpPr>
                <p:nvPr/>
              </p:nvGrpSpPr>
              <p:grpSpPr bwMode="gray">
                <a:xfrm>
                  <a:off x="4961730" y="3769072"/>
                  <a:ext cx="219075" cy="239713"/>
                  <a:chOff x="2643" y="2535"/>
                  <a:chExt cx="138" cy="151"/>
                </a:xfrm>
                <a:grpFill/>
              </p:grpSpPr>
              <p:sp>
                <p:nvSpPr>
                  <p:cNvPr id="180" name="Freeform 26"/>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81" name="Freeform 27"/>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151" name="Freeform 28"/>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52" name="Freeform 29"/>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53" name="Freeform 30"/>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54" name="Freeform 31"/>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55" name="Freeform 32"/>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56" name="Freeform 33"/>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57" name="Freeform 34"/>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58" name="Freeform 35"/>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59" name="Freeform 36"/>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60" name="Freeform 37"/>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61" name="Freeform 38"/>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62" name="Freeform 39"/>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63" name="Freeform 40"/>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64" name="Freeform 41"/>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65" name="Freeform 42"/>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66" name="Freeform 43"/>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67" name="Freeform 44"/>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68" name="Freeform 45"/>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69" name="Freeform 46"/>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70" name="Freeform 47"/>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71" name="Freeform 48"/>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72" name="Freeform 49"/>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73" name="Freeform 50"/>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74" name="Freeform 51"/>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75" name="Freeform 52"/>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76" name="Freeform 134"/>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177" name="Group 364"/>
                <p:cNvGrpSpPr>
                  <a:grpSpLocks noChangeAspect="1"/>
                </p:cNvGrpSpPr>
                <p:nvPr/>
              </p:nvGrpSpPr>
              <p:grpSpPr bwMode="gray">
                <a:xfrm>
                  <a:off x="5141117" y="3280172"/>
                  <a:ext cx="289379" cy="349200"/>
                  <a:chOff x="3548063" y="12700"/>
                  <a:chExt cx="5667375" cy="6838950"/>
                </a:xfrm>
                <a:grpFill/>
              </p:grpSpPr>
              <p:sp>
                <p:nvSpPr>
                  <p:cNvPr id="178" name="Freeform 6"/>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GB" dirty="0">
                      <a:latin typeface="+mn-lt"/>
                      <a:ea typeface="+mn-ea"/>
                    </a:endParaRPr>
                  </a:p>
                </p:txBody>
              </p:sp>
              <p:sp>
                <p:nvSpPr>
                  <p:cNvPr id="179" name="Freeform 9"/>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GB" dirty="0">
                      <a:latin typeface="+mn-lt"/>
                      <a:ea typeface="+mn-ea"/>
                    </a:endParaRPr>
                  </a:p>
                </p:txBody>
              </p:sp>
            </p:grpSp>
          </p:grpSp>
        </p:grpSp>
      </p:grpSp>
      <p:sp>
        <p:nvSpPr>
          <p:cNvPr id="16" name="文本框 15"/>
          <p:cNvSpPr txBox="1">
            <a:spLocks noChangeArrowheads="1"/>
          </p:cNvSpPr>
          <p:nvPr/>
        </p:nvSpPr>
        <p:spPr bwMode="auto">
          <a:xfrm>
            <a:off x="629285" y="2799715"/>
            <a:ext cx="23066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en-US" altLang="zh-CN" sz="1800">
                <a:ln w="9525">
                  <a:solidFill>
                    <a:schemeClr val="bg1"/>
                  </a:solidFill>
                  <a:prstDash val="solid"/>
                </a:ln>
                <a:solidFill>
                  <a:schemeClr val="tx1"/>
                </a:solidFill>
                <a:effectLst>
                  <a:outerShdw blurRad="12700" dist="38100" dir="2700000" algn="tl" rotWithShape="0">
                    <a:schemeClr val="bg1">
                      <a:lumMod val="50000"/>
                    </a:schemeClr>
                  </a:outerShdw>
                </a:effectLst>
              </a:rPr>
              <a:t>#</a:t>
            </a:r>
            <a:r>
              <a:rPr lang="zh-CN" altLang="en-US" sz="1800">
                <a:ln w="9525">
                  <a:solidFill>
                    <a:schemeClr val="bg1"/>
                  </a:solidFill>
                  <a:prstDash val="solid"/>
                </a:ln>
                <a:solidFill>
                  <a:schemeClr val="tx1"/>
                </a:solidFill>
                <a:effectLst>
                  <a:outerShdw blurRad="12700" dist="38100" dir="2700000" algn="tl" rotWithShape="0">
                    <a:schemeClr val="bg1">
                      <a:lumMod val="50000"/>
                    </a:schemeClr>
                  </a:outerShdw>
                </a:effectLst>
              </a:rPr>
              <a:t>国内现状</a:t>
            </a:r>
            <a:endParaRPr lang="zh-CN" altLang="en-US" sz="180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7" name="Content Placeholder 2"/>
          <p:cNvSpPr txBox="1"/>
          <p:nvPr/>
        </p:nvSpPr>
        <p:spPr>
          <a:xfrm>
            <a:off x="566420" y="3153410"/>
            <a:ext cx="3636645" cy="172339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defTabSz="1087755" fontAlgn="auto">
              <a:lnSpc>
                <a:spcPct val="120000"/>
              </a:lnSpc>
              <a:spcBef>
                <a:spcPts val="0"/>
              </a:spcBef>
              <a:spcAft>
                <a:spcPts val="0"/>
              </a:spcAft>
              <a:buFont typeface="Arial" panose="020B0604020202020204" pitchFamily="34" charset="0"/>
              <a:buNone/>
              <a:defRPr/>
            </a:pPr>
            <a:r>
              <a:rPr lang="en-US" altLang="zh-CN"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互联网理财已经成为我国90后理财首选，报告显示88%的95后理过财，互联网理财购买率超过80后!并且，有超过16%的95后预期收益率在20%以上，超过股神巴菲特的投资收益率。互联网理财拥有高于其他无固定期限理财产品的收益率，通常是3-5倍，跟银行存款相比更不必说了</a:t>
            </a:r>
            <a:r>
              <a:rPr lang="en-US" altLang="zh-CN" sz="1050">
                <a:solidFill>
                  <a:schemeClr val="bg1"/>
                </a:solidFill>
              </a:rPr>
              <a:t>。</a:t>
            </a:r>
            <a:r>
              <a:rPr lang="en-US" altLang="zh-CN"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相较国外，国内理财现状起步较晚，但是以90 95后群体为主力军的带动下互联网理财逐渐成为我国居民生活的一个必备观念，越来越多的群体凭借优秀理财观念获取收益</a:t>
            </a:r>
            <a:r>
              <a:rPr lang="zh-CN" altLang="en-US"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 calcmode="lin" valueType="num">
                                      <p:cBhvr>
                                        <p:cTn id="19" dur="500" fill="hold"/>
                                        <p:tgtEl>
                                          <p:spTgt spid="19"/>
                                        </p:tgtEl>
                                        <p:attrNameLst>
                                          <p:attrName>style.rotation</p:attrName>
                                        </p:attrNameLst>
                                      </p:cBhvr>
                                      <p:tavLst>
                                        <p:tav tm="0">
                                          <p:val>
                                            <p:fltVal val="360"/>
                                          </p:val>
                                        </p:tav>
                                        <p:tav tm="100000">
                                          <p:val>
                                            <p:fltVal val="0"/>
                                          </p:val>
                                        </p:tav>
                                      </p:tavLst>
                                    </p:anim>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2" presetClass="entr" presetSubtype="4" decel="10000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0" name="文本框 9"/>
          <p:cNvSpPr/>
          <p:nvPr/>
        </p:nvSpPr>
        <p:spPr bwMode="auto">
          <a:xfrm>
            <a:off x="1771650" y="1573213"/>
            <a:ext cx="1428750" cy="1657350"/>
          </a:xfrm>
          <a:custGeom>
            <a:avLst/>
            <a:gdLst>
              <a:gd name="T0" fmla="*/ 660838 w 1427586"/>
              <a:gd name="T1" fmla="*/ 354626 h 1656000"/>
              <a:gd name="T2" fmla="*/ 545928 w 1427586"/>
              <a:gd name="T3" fmla="*/ 375865 h 1656000"/>
              <a:gd name="T4" fmla="*/ 468051 w 1427586"/>
              <a:gd name="T5" fmla="*/ 438493 h 1656000"/>
              <a:gd name="T6" fmla="*/ 430474 w 1427586"/>
              <a:gd name="T7" fmla="*/ 522634 h 1656000"/>
              <a:gd name="T8" fmla="*/ 422849 w 1427586"/>
              <a:gd name="T9" fmla="*/ 639450 h 1656000"/>
              <a:gd name="T10" fmla="*/ 422849 w 1427586"/>
              <a:gd name="T11" fmla="*/ 671581 h 1656000"/>
              <a:gd name="T12" fmla="*/ 619993 w 1427586"/>
              <a:gd name="T13" fmla="*/ 671581 h 1656000"/>
              <a:gd name="T14" fmla="*/ 619993 w 1427586"/>
              <a:gd name="T15" fmla="*/ 587713 h 1656000"/>
              <a:gd name="T16" fmla="*/ 632264 w 1427586"/>
              <a:gd name="T17" fmla="*/ 509835 h 1656000"/>
              <a:gd name="T18" fmla="*/ 669620 w 1427586"/>
              <a:gd name="T19" fmla="*/ 490230 h 1656000"/>
              <a:gd name="T20" fmla="*/ 706976 w 1427586"/>
              <a:gd name="T21" fmla="*/ 507930 h 1656000"/>
              <a:gd name="T22" fmla="*/ 719246 w 1427586"/>
              <a:gd name="T23" fmla="*/ 561572 h 1656000"/>
              <a:gd name="T24" fmla="*/ 678674 w 1427586"/>
              <a:gd name="T25" fmla="*/ 692004 h 1656000"/>
              <a:gd name="T26" fmla="*/ 422986 w 1427586"/>
              <a:gd name="T27" fmla="*/ 1127408 h 1656000"/>
              <a:gd name="T28" fmla="*/ 422849 w 1427586"/>
              <a:gd name="T29" fmla="*/ 1253210 h 1656000"/>
              <a:gd name="T30" fmla="*/ 906996 w 1427586"/>
              <a:gd name="T31" fmla="*/ 1253210 h 1656000"/>
              <a:gd name="T32" fmla="*/ 906996 w 1427586"/>
              <a:gd name="T33" fmla="*/ 1102901 h 1656000"/>
              <a:gd name="T34" fmla="*/ 665722 w 1427586"/>
              <a:gd name="T35" fmla="*/ 1102901 h 1656000"/>
              <a:gd name="T36" fmla="*/ 888747 w 1427586"/>
              <a:gd name="T37" fmla="*/ 744556 h 1656000"/>
              <a:gd name="T38" fmla="*/ 926601 w 1427586"/>
              <a:gd name="T39" fmla="*/ 584445 h 1656000"/>
              <a:gd name="T40" fmla="*/ 859343 w 1427586"/>
              <a:gd name="T41" fmla="*/ 419705 h 1656000"/>
              <a:gd name="T42" fmla="*/ 660838 w 1427586"/>
              <a:gd name="T43" fmla="*/ 354626 h 1656000"/>
              <a:gd name="T44" fmla="*/ 714375 w 1427586"/>
              <a:gd name="T45" fmla="*/ 0 h 1656000"/>
              <a:gd name="T46" fmla="*/ 1428750 w 1427586"/>
              <a:gd name="T47" fmla="*/ 357187 h 1656000"/>
              <a:gd name="T48" fmla="*/ 1428750 w 1427586"/>
              <a:gd name="T49" fmla="*/ 1300162 h 1656000"/>
              <a:gd name="T50" fmla="*/ 714375 w 1427586"/>
              <a:gd name="T51" fmla="*/ 1657350 h 1656000"/>
              <a:gd name="T52" fmla="*/ 0 w 1427586"/>
              <a:gd name="T53" fmla="*/ 1300162 h 1656000"/>
              <a:gd name="T54" fmla="*/ 0 w 1427586"/>
              <a:gd name="T55" fmla="*/ 357187 h 1656000"/>
              <a:gd name="T56" fmla="*/ 714375 w 1427586"/>
              <a:gd name="T57" fmla="*/ 0 h 1656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27586" h="1656000">
                <a:moveTo>
                  <a:pt x="660300" y="354337"/>
                </a:moveTo>
                <a:cubicBezTo>
                  <a:pt x="615679" y="354337"/>
                  <a:pt x="577407" y="361411"/>
                  <a:pt x="545483" y="375559"/>
                </a:cubicBezTo>
                <a:cubicBezTo>
                  <a:pt x="513560" y="389707"/>
                  <a:pt x="487622" y="410566"/>
                  <a:pt x="467670" y="438136"/>
                </a:cubicBezTo>
                <a:cubicBezTo>
                  <a:pt x="447717" y="465707"/>
                  <a:pt x="435202" y="493731"/>
                  <a:pt x="430123" y="522208"/>
                </a:cubicBezTo>
                <a:cubicBezTo>
                  <a:pt x="425044" y="550685"/>
                  <a:pt x="422505" y="589592"/>
                  <a:pt x="422505" y="638929"/>
                </a:cubicBezTo>
                <a:lnTo>
                  <a:pt x="422505" y="671034"/>
                </a:lnTo>
                <a:lnTo>
                  <a:pt x="619488" y="671034"/>
                </a:lnTo>
                <a:lnTo>
                  <a:pt x="619488" y="587234"/>
                </a:lnTo>
                <a:cubicBezTo>
                  <a:pt x="619488" y="548418"/>
                  <a:pt x="623575" y="522480"/>
                  <a:pt x="631749" y="509420"/>
                </a:cubicBezTo>
                <a:cubicBezTo>
                  <a:pt x="639922" y="496361"/>
                  <a:pt x="652364" y="489831"/>
                  <a:pt x="669074" y="489831"/>
                </a:cubicBezTo>
                <a:cubicBezTo>
                  <a:pt x="685784" y="489831"/>
                  <a:pt x="698226" y="495726"/>
                  <a:pt x="706400" y="507516"/>
                </a:cubicBezTo>
                <a:cubicBezTo>
                  <a:pt x="714573" y="519306"/>
                  <a:pt x="718660" y="537172"/>
                  <a:pt x="718660" y="561115"/>
                </a:cubicBezTo>
                <a:cubicBezTo>
                  <a:pt x="718660" y="592313"/>
                  <a:pt x="705147" y="635755"/>
                  <a:pt x="678121" y="691440"/>
                </a:cubicBezTo>
                <a:cubicBezTo>
                  <a:pt x="651094" y="747125"/>
                  <a:pt x="565935" y="892141"/>
                  <a:pt x="422641" y="1126490"/>
                </a:cubicBezTo>
                <a:lnTo>
                  <a:pt x="422505" y="1252189"/>
                </a:lnTo>
                <a:lnTo>
                  <a:pt x="906257" y="1252189"/>
                </a:lnTo>
                <a:lnTo>
                  <a:pt x="906257" y="1102003"/>
                </a:lnTo>
                <a:lnTo>
                  <a:pt x="665180" y="1102003"/>
                </a:lnTo>
                <a:cubicBezTo>
                  <a:pt x="788527" y="919530"/>
                  <a:pt x="862808" y="800180"/>
                  <a:pt x="888023" y="743950"/>
                </a:cubicBezTo>
                <a:cubicBezTo>
                  <a:pt x="913239" y="687721"/>
                  <a:pt x="925846" y="634394"/>
                  <a:pt x="925846" y="583969"/>
                </a:cubicBezTo>
                <a:cubicBezTo>
                  <a:pt x="925846" y="517583"/>
                  <a:pt x="903445" y="462714"/>
                  <a:pt x="858643" y="419363"/>
                </a:cubicBezTo>
                <a:cubicBezTo>
                  <a:pt x="813841" y="376012"/>
                  <a:pt x="747727" y="354337"/>
                  <a:pt x="660300" y="354337"/>
                </a:cubicBez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文本框 14"/>
          <p:cNvSpPr txBox="1"/>
          <p:nvPr/>
        </p:nvSpPr>
        <p:spPr bwMode="auto">
          <a:xfrm>
            <a:off x="3924300" y="1563688"/>
            <a:ext cx="3168650" cy="830262"/>
          </a:xfrm>
          <a:prstGeom prst="rect">
            <a:avLst/>
          </a:prstGeom>
          <a:noFill/>
        </p:spPr>
        <p:txBody>
          <a:bodyPr>
            <a:spAutoFit/>
          </a:bodyPr>
          <a:lstStyle/>
          <a:p>
            <a:pPr defTabSz="685165" eaLnBrk="1" fontAlgn="auto" hangingPunct="1">
              <a:spcBef>
                <a:spcPts val="0"/>
              </a:spcBef>
              <a:spcAft>
                <a:spcPts val="0"/>
              </a:spcAft>
              <a:defRPr/>
            </a:pPr>
            <a:r>
              <a:rPr lang="en-US" altLang="zh-CN" sz="4800" dirty="0">
                <a:solidFill>
                  <a:schemeClr val="bg1">
                    <a:lumMod val="95000"/>
                  </a:schemeClr>
                </a:solidFill>
                <a:cs typeface="Arial" panose="020B0604020202020204" pitchFamily="34" charset="0"/>
              </a:rPr>
              <a:t>PART TWO</a:t>
            </a:r>
            <a:endParaRPr lang="zh-CN" altLang="en-US" sz="4800" baseline="-3000" dirty="0">
              <a:solidFill>
                <a:schemeClr val="bg1">
                  <a:lumMod val="95000"/>
                </a:schemeClr>
              </a:solidFill>
              <a:cs typeface="Arial" panose="020B0604020202020204" pitchFamily="34" charset="0"/>
            </a:endParaRPr>
          </a:p>
        </p:txBody>
      </p:sp>
      <p:sp>
        <p:nvSpPr>
          <p:cNvPr id="2" name="TextBox 111"/>
          <p:cNvSpPr txBox="1">
            <a:spLocks noChangeArrowheads="1"/>
          </p:cNvSpPr>
          <p:nvPr/>
        </p:nvSpPr>
        <p:spPr bwMode="auto">
          <a:xfrm>
            <a:off x="3737610" y="2216150"/>
            <a:ext cx="3778885" cy="85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no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indent="457200" defTabSz="685165" eaLnBrk="1" fontAlgn="auto" hangingPunct="1">
              <a:lnSpc>
                <a:spcPct val="120000"/>
              </a:lnSpc>
              <a:spcBef>
                <a:spcPts val="0"/>
              </a:spcBef>
              <a:spcAft>
                <a:spcPts val="0"/>
              </a:spcAft>
              <a:defRPr/>
            </a:pPr>
            <a:r>
              <a:rPr lang="en-US" altLang="zh-CN" sz="4800" dirty="0">
                <a:solidFill>
                  <a:schemeClr val="bg1">
                    <a:lumMod val="95000"/>
                  </a:schemeClr>
                </a:solidFill>
                <a:latin typeface="微软雅黑" panose="020B0503020204020204" pitchFamily="34" charset="-122"/>
                <a:cs typeface="Arial" panose="020B0604020202020204" pitchFamily="34" charset="0"/>
              </a:rPr>
              <a:t>项</a:t>
            </a:r>
            <a:r>
              <a:rPr lang="zh-CN" altLang="en-US" sz="4800" dirty="0">
                <a:solidFill>
                  <a:schemeClr val="bg1">
                    <a:lumMod val="95000"/>
                  </a:schemeClr>
                </a:solidFill>
                <a:latin typeface="微软雅黑" panose="020B0503020204020204" pitchFamily="34" charset="-122"/>
                <a:cs typeface="Arial" panose="020B0604020202020204" pitchFamily="34" charset="0"/>
              </a:rPr>
              <a:t>目分析</a:t>
            </a:r>
            <a:endParaRPr lang="zh-CN" altLang="en-US" sz="4800" dirty="0">
              <a:solidFill>
                <a:schemeClr val="bg1">
                  <a:lumMod val="95000"/>
                </a:schemeClr>
              </a:solidFill>
              <a:latin typeface="微软雅黑" panose="020B0503020204020204" pitchFamily="34" charset="-122"/>
              <a:cs typeface="Arial" panose="020B0604020202020204" pitchFamily="34" charset="0"/>
            </a:endParaRPr>
          </a:p>
        </p:txBody>
      </p:sp>
      <p:sp>
        <p:nvSpPr>
          <p:cNvPr id="106" name="矩形 105"/>
          <p:cNvSpPr>
            <a:spLocks noChangeArrowheads="1"/>
          </p:cNvSpPr>
          <p:nvPr/>
        </p:nvSpPr>
        <p:spPr bwMode="auto">
          <a:xfrm>
            <a:off x="4182745" y="3230880"/>
            <a:ext cx="2651125" cy="335915"/>
          </a:xfrm>
          <a:prstGeom prst="rect">
            <a:avLst/>
          </a:prstGeom>
          <a:noFill/>
          <a:ln w="9525">
            <a:noFill/>
            <a:miter lim="800000"/>
          </a:ln>
        </p:spPr>
        <p:txBody>
          <a:bodyPr wrap="square" lIns="91436" tIns="45718" rIns="91436" bIns="45718">
            <a:spAutoFit/>
          </a:bodyPr>
          <a:p>
            <a:pPr algn="ctr"/>
            <a:r>
              <a:rPr lang="en-US" altLang="zh-CN" sz="1600">
                <a:solidFill>
                  <a:srgbClr val="A2A2A2"/>
                </a:solidFill>
                <a:latin typeface="微软雅黑" panose="020B0503020204020204" pitchFamily="34" charset="-122"/>
                <a:ea typeface="微软雅黑" panose="020B0503020204020204" pitchFamily="34" charset="-122"/>
              </a:rPr>
              <a:t>PRODUCT DISPLAY</a:t>
            </a:r>
            <a:endParaRPr lang="en-US" altLang="zh-CN" sz="1600">
              <a:solidFill>
                <a:srgbClr val="A2A2A2"/>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p:stCondLst>
                              <p:cond delay="50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2"/>
                                        </p:tgtEl>
                                        <p:attrNameLst>
                                          <p:attrName>style.visibility</p:attrName>
                                        </p:attrNameLst>
                                      </p:cBhvr>
                                      <p:to>
                                        <p:strVal val="visible"/>
                                      </p:to>
                                    </p:set>
                                    <p:animEffect transition="in" filter="fade">
                                      <p:cBhvr>
                                        <p:cTn id="35" dur="100"/>
                                        <p:tgtEl>
                                          <p:spTgt spid="2"/>
                                        </p:tgtEl>
                                      </p:cBhvr>
                                    </p:animEffect>
                                  </p:childTnLst>
                                </p:cTn>
                              </p:par>
                              <p:par>
                                <p:cTn id="36" presetID="54" presetClass="entr" presetSubtype="0" accel="100000" fill="hold" grpId="0" nodeType="withEffect">
                                  <p:stCondLst>
                                    <p:cond delay="0"/>
                                  </p:stCondLst>
                                  <p:childTnLst>
                                    <p:set>
                                      <p:cBhvr>
                                        <p:cTn id="37" dur="1" fill="hold">
                                          <p:stCondLst>
                                            <p:cond delay="0"/>
                                          </p:stCondLst>
                                        </p:cTn>
                                        <p:tgtEl>
                                          <p:spTgt spid="106"/>
                                        </p:tgtEl>
                                        <p:attrNameLst>
                                          <p:attrName>style.visibility</p:attrName>
                                        </p:attrNameLst>
                                      </p:cBhvr>
                                      <p:to>
                                        <p:strVal val="visible"/>
                                      </p:to>
                                    </p:set>
                                    <p:anim calcmode="lin" valueType="num">
                                      <p:cBhvr>
                                        <p:cTn id="38" dur="500" fill="hold"/>
                                        <p:tgtEl>
                                          <p:spTgt spid="106"/>
                                        </p:tgtEl>
                                        <p:attrNameLst>
                                          <p:attrName>ppt_w</p:attrName>
                                        </p:attrNameLst>
                                      </p:cBhvr>
                                      <p:tavLst>
                                        <p:tav tm="0">
                                          <p:val>
                                            <p:strVal val="#ppt_w*0.05"/>
                                          </p:val>
                                        </p:tav>
                                        <p:tav tm="100000">
                                          <p:val>
                                            <p:strVal val="#ppt_w"/>
                                          </p:val>
                                        </p:tav>
                                      </p:tavLst>
                                    </p:anim>
                                    <p:anim calcmode="lin" valueType="num">
                                      <p:cBhvr>
                                        <p:cTn id="39" dur="500" fill="hold"/>
                                        <p:tgtEl>
                                          <p:spTgt spid="106"/>
                                        </p:tgtEl>
                                        <p:attrNameLst>
                                          <p:attrName>ppt_h</p:attrName>
                                        </p:attrNameLst>
                                      </p:cBhvr>
                                      <p:tavLst>
                                        <p:tav tm="0">
                                          <p:val>
                                            <p:strVal val="#ppt_h"/>
                                          </p:val>
                                        </p:tav>
                                        <p:tav tm="100000">
                                          <p:val>
                                            <p:strVal val="#ppt_h"/>
                                          </p:val>
                                        </p:tav>
                                      </p:tavLst>
                                    </p:anim>
                                    <p:anim calcmode="lin" valueType="num">
                                      <p:cBhvr>
                                        <p:cTn id="40" dur="500" fill="hold"/>
                                        <p:tgtEl>
                                          <p:spTgt spid="106"/>
                                        </p:tgtEl>
                                        <p:attrNameLst>
                                          <p:attrName>ppt_x</p:attrName>
                                        </p:attrNameLst>
                                      </p:cBhvr>
                                      <p:tavLst>
                                        <p:tav tm="0">
                                          <p:val>
                                            <p:strVal val="#ppt_x-.2"/>
                                          </p:val>
                                        </p:tav>
                                        <p:tav tm="100000">
                                          <p:val>
                                            <p:strVal val="#ppt_x"/>
                                          </p:val>
                                        </p:tav>
                                      </p:tavLst>
                                    </p:anim>
                                    <p:anim calcmode="lin" valueType="num">
                                      <p:cBhvr>
                                        <p:cTn id="41" dur="500" fill="hold"/>
                                        <p:tgtEl>
                                          <p:spTgt spid="106"/>
                                        </p:tgtEl>
                                        <p:attrNameLst>
                                          <p:attrName>ppt_y</p:attrName>
                                        </p:attrNameLst>
                                      </p:cBhvr>
                                      <p:tavLst>
                                        <p:tav tm="0">
                                          <p:val>
                                            <p:strVal val="#ppt_y"/>
                                          </p:val>
                                        </p:tav>
                                        <p:tav tm="100000">
                                          <p:val>
                                            <p:strVal val="#ppt_y"/>
                                          </p:val>
                                        </p:tav>
                                      </p:tavLst>
                                    </p:anim>
                                    <p:animEffect transition="in" filter="fade">
                                      <p:cBhvr>
                                        <p:cTn id="42"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2" grpId="0"/>
      <p:bldP spid="10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bwMode="auto">
          <a:xfrm>
            <a:off x="5958523" y="1114743"/>
            <a:ext cx="2254250" cy="2681483"/>
            <a:chOff x="6258927" y="2751841"/>
            <a:chExt cx="2254822" cy="2682738"/>
          </a:xfrm>
        </p:grpSpPr>
        <p:sp>
          <p:nvSpPr>
            <p:cNvPr id="16407" name="Rectangle 23"/>
            <p:cNvSpPr>
              <a:spLocks noChangeArrowheads="1"/>
            </p:cNvSpPr>
            <p:nvPr/>
          </p:nvSpPr>
          <p:spPr bwMode="auto">
            <a:xfrm>
              <a:off x="6258927" y="3033791"/>
              <a:ext cx="2254822" cy="240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defTabSz="1087120" eaLnBrk="1" latinLnBrk="0" hangingPunct="1">
                <a:lnSpc>
                  <a:spcPct val="150000"/>
                </a:lnSpc>
                <a:spcBef>
                  <a:spcPts val="0"/>
                </a:spcBef>
                <a:spcAft>
                  <a:spcPts val="0"/>
                </a:spcAft>
                <a:buClrTx/>
                <a:buSzTx/>
                <a:buFontTx/>
              </a:pPr>
              <a:r>
                <a:rPr lang="en-US" sz="1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sz="1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本吾爱理财平台是使用Java开发语言，网站的规模适中，开发周期短，因此，在项目的开发阶段不会投入太多资金。</a:t>
              </a:r>
              <a:r>
                <a:rPr lang="en-US" sz="1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要开发一个项目那必然要考虑它的经济可行性问题，首先要预估项目的开发成本及效益。网站投入使用后需要不断的资金维护网站的稳定运营，但网站在使用期也会有资金收益回拢。因此，本“吾爱理财平台”具备经济可行性。</a:t>
              </a:r>
              <a:endParaRPr lang="en-US" sz="1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文本框 13"/>
            <p:cNvSpPr txBox="1"/>
            <p:nvPr/>
          </p:nvSpPr>
          <p:spPr>
            <a:xfrm>
              <a:off x="6452016" y="2751841"/>
              <a:ext cx="1460871" cy="306848"/>
            </a:xfrm>
            <a:prstGeom prst="rect">
              <a:avLst/>
            </a:prstGeom>
            <a:noFill/>
          </p:spPr>
          <p:txBody>
            <a:bodyPr>
              <a:spAutoFit/>
            </a:bodyPr>
            <a:lstStyle/>
            <a:p>
              <a:pPr algn="ctr" defTabSz="685165" eaLnBrk="1" fontAlgn="auto" hangingPunct="1">
                <a:spcBef>
                  <a:spcPts val="0"/>
                </a:spcBef>
                <a:spcAft>
                  <a:spcPts val="0"/>
                </a:spcAft>
                <a:defRPr/>
              </a:pPr>
              <a:r>
                <a:rPr lang="en-US" altLang="zh-CN" sz="1400" b="1" dirty="0">
                  <a:ln w="9525" cmpd="sng">
                    <a:solidFill>
                      <a:schemeClr val="accent1"/>
                    </a:solidFill>
                    <a:prstDash val="solid"/>
                  </a:ln>
                  <a:solidFill>
                    <a:srgbClr val="70AD47">
                      <a:tint val="1000"/>
                    </a:srgbClr>
                  </a:solidFill>
                  <a:effectLst>
                    <a:glow rad="38100">
                      <a:schemeClr val="accent1">
                        <a:alpha val="40000"/>
                      </a:schemeClr>
                    </a:glow>
                  </a:effectLst>
                  <a:latin typeface="+mn-ea"/>
                  <a:ea typeface="+mn-ea"/>
                  <a:cs typeface="Open Sans" panose="020B0606030504020204" pitchFamily="34" charset="0"/>
                </a:rPr>
                <a:t> 3.</a:t>
              </a:r>
              <a:r>
                <a:rPr lang="zh-CN" altLang="en-US" sz="1400" b="1" dirty="0">
                  <a:ln w="9525" cmpd="sng">
                    <a:solidFill>
                      <a:schemeClr val="accent1"/>
                    </a:solidFill>
                    <a:prstDash val="solid"/>
                  </a:ln>
                  <a:solidFill>
                    <a:srgbClr val="70AD47">
                      <a:tint val="1000"/>
                    </a:srgbClr>
                  </a:solidFill>
                  <a:effectLst>
                    <a:glow rad="38100">
                      <a:schemeClr val="accent1">
                        <a:alpha val="40000"/>
                      </a:schemeClr>
                    </a:glow>
                  </a:effectLst>
                  <a:latin typeface="+mn-ea"/>
                  <a:ea typeface="+mn-ea"/>
                  <a:cs typeface="Open Sans" panose="020B0606030504020204" pitchFamily="34" charset="0"/>
                </a:rPr>
                <a:t>经济可行性</a:t>
              </a:r>
              <a:endParaRPr lang="zh-CN" altLang="en-US" sz="1400" b="1" dirty="0">
                <a:ln w="9525" cmpd="sng">
                  <a:solidFill>
                    <a:schemeClr val="accent1"/>
                  </a:solidFill>
                  <a:prstDash val="solid"/>
                </a:ln>
                <a:solidFill>
                  <a:srgbClr val="70AD47">
                    <a:tint val="1000"/>
                  </a:srgbClr>
                </a:solidFill>
                <a:effectLst>
                  <a:glow rad="38100">
                    <a:schemeClr val="accent1">
                      <a:alpha val="40000"/>
                    </a:schemeClr>
                  </a:glow>
                </a:effectLst>
                <a:latin typeface="+mn-ea"/>
                <a:ea typeface="+mn-ea"/>
                <a:cs typeface="Open Sans" panose="020B0606030504020204" pitchFamily="34" charset="0"/>
              </a:endParaRPr>
            </a:p>
          </p:txBody>
        </p:sp>
      </p:grpSp>
      <p:grpSp>
        <p:nvGrpSpPr>
          <p:cNvPr id="10" name="组合 9"/>
          <p:cNvGrpSpPr/>
          <p:nvPr/>
        </p:nvGrpSpPr>
        <p:grpSpPr bwMode="auto">
          <a:xfrm>
            <a:off x="596583" y="3289936"/>
            <a:ext cx="2254250" cy="1092834"/>
            <a:chOff x="6259562" y="3574003"/>
            <a:chExt cx="2254822" cy="1093344"/>
          </a:xfrm>
        </p:grpSpPr>
        <p:sp>
          <p:nvSpPr>
            <p:cNvPr id="16405" name="Rectangle 23"/>
            <p:cNvSpPr>
              <a:spLocks noChangeArrowheads="1"/>
            </p:cNvSpPr>
            <p:nvPr/>
          </p:nvSpPr>
          <p:spPr bwMode="auto">
            <a:xfrm>
              <a:off x="6259562" y="3835109"/>
              <a:ext cx="2254822" cy="83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pPr defTabSz="1087120" eaLnBrk="1" latinLnBrk="0" hangingPunct="1">
                <a:lnSpc>
                  <a:spcPct val="150000"/>
                </a:lnSpc>
              </a:pPr>
              <a:r>
                <a:rPr lang="en-US" sz="9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        本平台采用菜单式，实现用户与数据库交互，界面简洁友好，方便操作</a:t>
              </a:r>
              <a:r>
                <a:rPr lang="zh-CN" altLang="en-US" sz="9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9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用户只需了解购买流程和业务调查就可以轻松上手，不需要掌握数据库等相关知识。因此，操作上完全可行。</a:t>
              </a:r>
              <a:endParaRPr lang="en-US" altLang="zh-CN" sz="9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7" name="文本框 16"/>
            <p:cNvSpPr txBox="1"/>
            <p:nvPr/>
          </p:nvSpPr>
          <p:spPr>
            <a:xfrm>
              <a:off x="6510450" y="3574003"/>
              <a:ext cx="1917551" cy="306848"/>
            </a:xfrm>
            <a:prstGeom prst="rect">
              <a:avLst/>
            </a:prstGeom>
            <a:noFill/>
          </p:spPr>
          <p:txBody>
            <a:bodyPr wrap="square">
              <a:spAutoFit/>
            </a:bodyPr>
            <a:lstStyle/>
            <a:p>
              <a:pPr indent="457200" defTabSz="685165" eaLnBrk="1" fontAlgn="auto" hangingPunct="1">
                <a:spcBef>
                  <a:spcPts val="0"/>
                </a:spcBef>
                <a:spcAft>
                  <a:spcPts val="0"/>
                </a:spcAft>
                <a:defRPr/>
              </a:pPr>
              <a:r>
                <a:rPr lang="en-US" altLang="zh-CN" sz="1400" b="1" dirty="0">
                  <a:ln w="9525" cmpd="sng">
                    <a:solidFill>
                      <a:schemeClr val="accent1"/>
                    </a:solidFill>
                    <a:prstDash val="solid"/>
                  </a:ln>
                  <a:solidFill>
                    <a:srgbClr val="70AD47">
                      <a:tint val="1000"/>
                    </a:srgbClr>
                  </a:solidFill>
                  <a:effectLst>
                    <a:glow rad="38100">
                      <a:schemeClr val="accent1">
                        <a:alpha val="40000"/>
                      </a:schemeClr>
                    </a:glow>
                  </a:effectLst>
                  <a:latin typeface="+mn-ea"/>
                  <a:ea typeface="+mn-ea"/>
                  <a:cs typeface="Open Sans" panose="020B0606030504020204" pitchFamily="34" charset="0"/>
                </a:rPr>
                <a:t>2.</a:t>
              </a:r>
              <a:r>
                <a:rPr lang="zh-CN" altLang="en-US" sz="1400" b="1" dirty="0">
                  <a:ln w="9525" cmpd="sng">
                    <a:solidFill>
                      <a:schemeClr val="accent1"/>
                    </a:solidFill>
                    <a:prstDash val="solid"/>
                  </a:ln>
                  <a:solidFill>
                    <a:srgbClr val="70AD47">
                      <a:tint val="1000"/>
                    </a:srgbClr>
                  </a:solidFill>
                  <a:effectLst>
                    <a:glow rad="38100">
                      <a:schemeClr val="accent1">
                        <a:alpha val="40000"/>
                      </a:schemeClr>
                    </a:glow>
                  </a:effectLst>
                  <a:latin typeface="+mn-ea"/>
                  <a:ea typeface="+mn-ea"/>
                  <a:cs typeface="Open Sans" panose="020B0606030504020204" pitchFamily="34" charset="0"/>
                </a:rPr>
                <a:t>操作可行性</a:t>
              </a:r>
              <a:endParaRPr lang="zh-CN" altLang="en-US" sz="1400" b="1" dirty="0">
                <a:ln w="9525" cmpd="sng">
                  <a:solidFill>
                    <a:schemeClr val="accent1"/>
                  </a:solidFill>
                  <a:prstDash val="solid"/>
                </a:ln>
                <a:solidFill>
                  <a:srgbClr val="70AD47">
                    <a:tint val="1000"/>
                  </a:srgbClr>
                </a:solidFill>
                <a:effectLst>
                  <a:glow rad="38100">
                    <a:schemeClr val="accent1">
                      <a:alpha val="40000"/>
                    </a:schemeClr>
                  </a:glow>
                </a:effectLst>
                <a:latin typeface="+mn-ea"/>
                <a:ea typeface="+mn-ea"/>
                <a:cs typeface="Open Sans" panose="020B0606030504020204" pitchFamily="34" charset="0"/>
              </a:endParaRPr>
            </a:p>
          </p:txBody>
        </p:sp>
      </p:grpSp>
      <p:grpSp>
        <p:nvGrpSpPr>
          <p:cNvPr id="11" name="组合 10"/>
          <p:cNvGrpSpPr/>
          <p:nvPr/>
        </p:nvGrpSpPr>
        <p:grpSpPr bwMode="auto">
          <a:xfrm>
            <a:off x="507365" y="899160"/>
            <a:ext cx="2256155" cy="2364834"/>
            <a:chOff x="916775" y="1833327"/>
            <a:chExt cx="2254822" cy="2323647"/>
          </a:xfrm>
        </p:grpSpPr>
        <p:sp>
          <p:nvSpPr>
            <p:cNvPr id="16403" name="Rectangle 23"/>
            <p:cNvSpPr>
              <a:spLocks noChangeArrowheads="1"/>
            </p:cNvSpPr>
            <p:nvPr/>
          </p:nvSpPr>
          <p:spPr bwMode="auto">
            <a:xfrm>
              <a:off x="916775" y="2126671"/>
              <a:ext cx="2254822" cy="203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fontAlgn="auto">
                <a:lnSpc>
                  <a:spcPct val="130000"/>
                </a:lnSpc>
                <a:buClrTx/>
                <a:buSzTx/>
                <a:buFontTx/>
              </a:pPr>
              <a:r>
                <a:rPr lang="en-US" sz="900" b="1">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sz="9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本吾爱理财平台是以Java为开发技术</a:t>
              </a:r>
              <a:r>
                <a:rPr lang="zh-CN" altLang="en-US" sz="9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9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它具有简单方便、面向对象、稳定等特点</a:t>
              </a:r>
              <a:r>
                <a:rPr lang="zh-CN" altLang="en-US" sz="9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9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使用流行框架Spring Boot能够快速搭建项目，使项目能够独立运行，无需外部依赖Servlet容器，极大的提高了开发效率；前端页面使用Element Ui框架搭配Vue框架，Vue是一个渐进式开发框架，非常适合用于构建用户界面；Oracle数据库的使用为开发者提供了基于角色分工的安全保密管理因此，本网站具有技术可行性。</a:t>
              </a:r>
              <a:endParaRPr lang="en-US" altLang="zh-CN" sz="9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0" name="文本框 19"/>
            <p:cNvSpPr txBox="1"/>
            <p:nvPr/>
          </p:nvSpPr>
          <p:spPr>
            <a:xfrm>
              <a:off x="1596772" y="1833327"/>
              <a:ext cx="1461216" cy="301363"/>
            </a:xfrm>
            <a:prstGeom prst="rect">
              <a:avLst/>
            </a:prstGeom>
            <a:noFill/>
          </p:spPr>
          <p:txBody>
            <a:bodyPr>
              <a:spAutoFit/>
            </a:bodyPr>
            <a:lstStyle/>
            <a:p>
              <a:pPr algn="ctr" defTabSz="685165" eaLnBrk="1" fontAlgn="auto" hangingPunct="1">
                <a:spcBef>
                  <a:spcPts val="0"/>
                </a:spcBef>
                <a:spcAft>
                  <a:spcPts val="0"/>
                </a:spcAft>
                <a:defRPr/>
              </a:pPr>
              <a:r>
                <a:rPr lang="en-US" altLang="zh-CN" sz="1400" b="1" dirty="0">
                  <a:ln w="9525" cmpd="sng">
                    <a:solidFill>
                      <a:schemeClr val="accent1"/>
                    </a:solidFill>
                    <a:prstDash val="solid"/>
                  </a:ln>
                  <a:solidFill>
                    <a:srgbClr val="70AD47">
                      <a:tint val="1000"/>
                    </a:srgbClr>
                  </a:solidFill>
                  <a:effectLst>
                    <a:glow rad="38100">
                      <a:schemeClr val="accent1">
                        <a:alpha val="40000"/>
                      </a:schemeClr>
                    </a:glow>
                  </a:effectLst>
                  <a:latin typeface="+mn-ea"/>
                  <a:ea typeface="+mn-ea"/>
                  <a:cs typeface="Open Sans" panose="020B0606030504020204" pitchFamily="34" charset="0"/>
                </a:rPr>
                <a:t>1.</a:t>
              </a:r>
              <a:r>
                <a:rPr lang="zh-CN" altLang="en-US" sz="1400" b="1" dirty="0">
                  <a:ln w="9525" cmpd="sng">
                    <a:solidFill>
                      <a:schemeClr val="accent1"/>
                    </a:solidFill>
                    <a:prstDash val="solid"/>
                  </a:ln>
                  <a:solidFill>
                    <a:srgbClr val="70AD47">
                      <a:tint val="1000"/>
                    </a:srgbClr>
                  </a:solidFill>
                  <a:effectLst>
                    <a:glow rad="38100">
                      <a:schemeClr val="accent1">
                        <a:alpha val="40000"/>
                      </a:schemeClr>
                    </a:glow>
                  </a:effectLst>
                  <a:latin typeface="+mn-ea"/>
                  <a:ea typeface="+mn-ea"/>
                  <a:cs typeface="Open Sans" panose="020B0606030504020204" pitchFamily="34" charset="0"/>
                </a:rPr>
                <a:t>技术可行性</a:t>
              </a:r>
              <a:endParaRPr lang="zh-CN" altLang="en-US" sz="1400" b="1" dirty="0">
                <a:ln w="9525" cmpd="sng">
                  <a:solidFill>
                    <a:schemeClr val="accent1"/>
                  </a:solidFill>
                  <a:prstDash val="solid"/>
                </a:ln>
                <a:solidFill>
                  <a:srgbClr val="70AD47">
                    <a:tint val="1000"/>
                  </a:srgbClr>
                </a:solidFill>
                <a:effectLst>
                  <a:glow rad="38100">
                    <a:schemeClr val="accent1">
                      <a:alpha val="40000"/>
                    </a:schemeClr>
                  </a:glow>
                </a:effectLst>
                <a:latin typeface="+mn-ea"/>
                <a:ea typeface="+mn-ea"/>
                <a:cs typeface="Open Sans" panose="020B0606030504020204" pitchFamily="34" charset="0"/>
              </a:endParaRPr>
            </a:p>
          </p:txBody>
        </p:sp>
      </p:grpSp>
      <p:grpSp>
        <p:nvGrpSpPr>
          <p:cNvPr id="7" name="Group 10"/>
          <p:cNvGrpSpPr/>
          <p:nvPr/>
        </p:nvGrpSpPr>
        <p:grpSpPr bwMode="auto">
          <a:xfrm>
            <a:off x="3092124" y="858493"/>
            <a:ext cx="1080419" cy="1796709"/>
            <a:chOff x="0" y="0"/>
            <a:chExt cx="1081794" cy="1800000"/>
          </a:xfrm>
          <a:solidFill>
            <a:schemeClr val="bg2"/>
          </a:solidFill>
        </p:grpSpPr>
        <p:sp>
          <p:nvSpPr>
            <p:cNvPr id="13" name="矩形 38"/>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sp>
          <p:nvSpPr>
            <p:cNvPr id="16" name="矩形 39"/>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sp>
          <p:nvSpPr>
            <p:cNvPr id="19" name="矩形 40"/>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grpSp>
      <p:grpSp>
        <p:nvGrpSpPr>
          <p:cNvPr id="21" name="Group 14"/>
          <p:cNvGrpSpPr/>
          <p:nvPr/>
        </p:nvGrpSpPr>
        <p:grpSpPr bwMode="auto">
          <a:xfrm flipH="1">
            <a:off x="4723555" y="858493"/>
            <a:ext cx="1080419" cy="1796709"/>
            <a:chOff x="0" y="0"/>
            <a:chExt cx="1081794" cy="1800000"/>
          </a:xfrm>
          <a:solidFill>
            <a:schemeClr val="bg2"/>
          </a:solidFill>
        </p:grpSpPr>
        <p:sp>
          <p:nvSpPr>
            <p:cNvPr id="23" name="矩形 43"/>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sp>
          <p:nvSpPr>
            <p:cNvPr id="29" name="矩形 44"/>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sp>
          <p:nvSpPr>
            <p:cNvPr id="30" name="矩形 45"/>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grpSp>
      <p:grpSp>
        <p:nvGrpSpPr>
          <p:cNvPr id="31" name="Group 23"/>
          <p:cNvGrpSpPr/>
          <p:nvPr/>
        </p:nvGrpSpPr>
        <p:grpSpPr bwMode="auto">
          <a:xfrm flipV="1">
            <a:off x="3090545" y="2319655"/>
            <a:ext cx="1081405" cy="1796415"/>
            <a:chOff x="0" y="0"/>
            <a:chExt cx="1081794" cy="1800000"/>
          </a:xfrm>
          <a:solidFill>
            <a:schemeClr val="bg2"/>
          </a:solidFill>
        </p:grpSpPr>
        <p:sp>
          <p:nvSpPr>
            <p:cNvPr id="32" name="矩形 61"/>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sp>
          <p:nvSpPr>
            <p:cNvPr id="33" name="矩形 62"/>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sp>
          <p:nvSpPr>
            <p:cNvPr id="34" name="矩形 63"/>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grpSp>
      <p:grpSp>
        <p:nvGrpSpPr>
          <p:cNvPr id="35" name="Group 27"/>
          <p:cNvGrpSpPr/>
          <p:nvPr/>
        </p:nvGrpSpPr>
        <p:grpSpPr bwMode="auto">
          <a:xfrm flipH="1" flipV="1">
            <a:off x="4725447" y="2319451"/>
            <a:ext cx="1080419" cy="1796709"/>
            <a:chOff x="0" y="0"/>
            <a:chExt cx="1081794" cy="1800000"/>
          </a:xfrm>
          <a:solidFill>
            <a:schemeClr val="bg2"/>
          </a:solidFill>
        </p:grpSpPr>
        <p:sp>
          <p:nvSpPr>
            <p:cNvPr id="36" name="矩形 65"/>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sp>
          <p:nvSpPr>
            <p:cNvPr id="37" name="矩形 66"/>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sp>
          <p:nvSpPr>
            <p:cNvPr id="38" name="矩形 67"/>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grpSp>
      <p:grpSp>
        <p:nvGrpSpPr>
          <p:cNvPr id="39" name="Group 31"/>
          <p:cNvGrpSpPr/>
          <p:nvPr/>
        </p:nvGrpSpPr>
        <p:grpSpPr bwMode="auto">
          <a:xfrm>
            <a:off x="3526480" y="1580702"/>
            <a:ext cx="1796475" cy="1796709"/>
            <a:chOff x="0" y="0"/>
            <a:chExt cx="1800000" cy="1800000"/>
          </a:xfrm>
          <a:solidFill>
            <a:schemeClr val="bg2"/>
          </a:solidFill>
        </p:grpSpPr>
        <p:sp>
          <p:nvSpPr>
            <p:cNvPr id="40" name="椭圆 69"/>
            <p:cNvSpPr>
              <a:spLocks noChangeArrowheads="1"/>
            </p:cNvSpPr>
            <p:nvPr/>
          </p:nvSpPr>
          <p:spPr bwMode="auto">
            <a:xfrm>
              <a:off x="0" y="0"/>
              <a:ext cx="1800000" cy="1800000"/>
            </a:xfrm>
            <a:prstGeom prst="ellipse">
              <a:avLst/>
            </a:prstGeom>
            <a:solidFill>
              <a:schemeClr val="bg2">
                <a:alpha val="53000"/>
              </a:schemeClr>
            </a:solidFill>
            <a:ln w="9525">
              <a:noFill/>
              <a:round/>
            </a:ln>
          </p:spPr>
          <p:txBody>
            <a:bodyPr anchor="ctr"/>
            <a:p>
              <a:pPr algn="ctr">
                <a:defRPr/>
              </a:pPr>
              <a:endParaRPr lang="zh-CN" altLang="zh-CN" sz="1725">
                <a:latin typeface="+mn-ea"/>
                <a:cs typeface="+mn-ea"/>
                <a:sym typeface="微软雅黑" panose="020B0503020204020204" pitchFamily="34" charset="-122"/>
              </a:endParaRPr>
            </a:p>
          </p:txBody>
        </p:sp>
        <p:sp>
          <p:nvSpPr>
            <p:cNvPr id="41" name="文本框 70"/>
            <p:cNvSpPr>
              <a:spLocks noChangeArrowheads="1"/>
            </p:cNvSpPr>
            <p:nvPr/>
          </p:nvSpPr>
          <p:spPr bwMode="auto">
            <a:xfrm>
              <a:off x="388268" y="583811"/>
              <a:ext cx="1023465" cy="738585"/>
            </a:xfrm>
            <a:prstGeom prst="rect">
              <a:avLst/>
            </a:prstGeom>
            <a:solidFill>
              <a:schemeClr val="bg2">
                <a:alpha val="3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p>
              <a:pPr algn="ctr">
                <a:defRPr/>
              </a:pPr>
              <a:r>
                <a:rPr lang="zh-CN" altLang="en-US" sz="21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可行性</a:t>
              </a:r>
              <a:endParaRPr lang="zh-CN" altLang="en-US" sz="21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algn="ctr">
                <a:defRPr/>
              </a:pPr>
              <a:r>
                <a:rPr lang="zh-CN" altLang="en-US" sz="21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分析</a:t>
              </a:r>
              <a:endParaRPr lang="zh-CN" altLang="en-US" sz="21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13320" name="Title 13"/>
          <p:cNvSpPr txBox="1"/>
          <p:nvPr/>
        </p:nvSpPr>
        <p:spPr bwMode="auto">
          <a:xfrm>
            <a:off x="207963" y="39052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2.</a:t>
            </a:r>
            <a:r>
              <a:rPr lang="zh-CN" altLang="en-US" sz="2000">
                <a:solidFill>
                  <a:schemeClr val="bg1"/>
                </a:solidFill>
              </a:rPr>
              <a:t>项目分析</a:t>
            </a:r>
            <a:endParaRPr lang="zh-CN" altLang="en-US" sz="2000">
              <a:solidFill>
                <a:schemeClr val="bg1"/>
              </a:solidFill>
            </a:endParaRPr>
          </a:p>
        </p:txBody>
      </p:sp>
      <p:sp>
        <p:nvSpPr>
          <p:cNvPr id="66" name="Freeform 252"/>
          <p:cNvSpPr/>
          <p:nvPr/>
        </p:nvSpPr>
        <p:spPr bwMode="auto">
          <a:xfrm>
            <a:off x="1634611" y="363403"/>
            <a:ext cx="332632" cy="36199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685165" eaLnBrk="1" fontAlgn="auto" hangingPunct="1">
              <a:spcBef>
                <a:spcPts val="0"/>
              </a:spcBef>
              <a:spcAft>
                <a:spcPts val="0"/>
              </a:spcAft>
              <a:defRPr/>
            </a:pPr>
            <a:endParaRPr lang="zh-CN" altLang="en-US" sz="1350" dirty="0">
              <a:solidFill>
                <a:schemeClr val="bg1">
                  <a:lumMod val="95000"/>
                </a:schemeClr>
              </a:solidFill>
            </a:endParaRPr>
          </a:p>
        </p:txBody>
      </p:sp>
      <p:sp>
        <p:nvSpPr>
          <p:cNvPr id="411" name="Freeform 64"/>
          <p:cNvSpPr>
            <a:spLocks noEditPoints="1"/>
          </p:cNvSpPr>
          <p:nvPr/>
        </p:nvSpPr>
        <p:spPr bwMode="auto">
          <a:xfrm>
            <a:off x="2650490" y="899160"/>
            <a:ext cx="291465" cy="298450"/>
          </a:xfrm>
          <a:custGeom>
            <a:avLst/>
            <a:gdLst>
              <a:gd name="T0" fmla="*/ 123 w 131"/>
              <a:gd name="T1" fmla="*/ 72 h 131"/>
              <a:gd name="T2" fmla="*/ 51 w 131"/>
              <a:gd name="T3" fmla="*/ 0 h 131"/>
              <a:gd name="T4" fmla="*/ 0 w 131"/>
              <a:gd name="T5" fmla="*/ 0 h 131"/>
              <a:gd name="T6" fmla="*/ 0 w 131"/>
              <a:gd name="T7" fmla="*/ 51 h 131"/>
              <a:gd name="T8" fmla="*/ 72 w 131"/>
              <a:gd name="T9" fmla="*/ 123 h 131"/>
              <a:gd name="T10" fmla="*/ 89 w 131"/>
              <a:gd name="T11" fmla="*/ 123 h 131"/>
              <a:gd name="T12" fmla="*/ 123 w 131"/>
              <a:gd name="T13" fmla="*/ 89 h 131"/>
              <a:gd name="T14" fmla="*/ 123 w 131"/>
              <a:gd name="T15" fmla="*/ 72 h 131"/>
              <a:gd name="T16" fmla="*/ 34 w 131"/>
              <a:gd name="T17" fmla="*/ 34 h 131"/>
              <a:gd name="T18" fmla="*/ 17 w 131"/>
              <a:gd name="T19" fmla="*/ 34 h 131"/>
              <a:gd name="T20" fmla="*/ 17 w 131"/>
              <a:gd name="T21" fmla="*/ 17 h 131"/>
              <a:gd name="T22" fmla="*/ 34 w 131"/>
              <a:gd name="T23" fmla="*/ 17 h 131"/>
              <a:gd name="T24" fmla="*/ 34 w 131"/>
              <a:gd name="T25" fmla="*/ 3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31">
                <a:moveTo>
                  <a:pt x="123" y="72"/>
                </a:moveTo>
                <a:cubicBezTo>
                  <a:pt x="114" y="63"/>
                  <a:pt x="51" y="0"/>
                  <a:pt x="51" y="0"/>
                </a:cubicBezTo>
                <a:cubicBezTo>
                  <a:pt x="0" y="0"/>
                  <a:pt x="0" y="0"/>
                  <a:pt x="0" y="0"/>
                </a:cubicBezTo>
                <a:cubicBezTo>
                  <a:pt x="0" y="51"/>
                  <a:pt x="0" y="51"/>
                  <a:pt x="0" y="51"/>
                </a:cubicBezTo>
                <a:cubicBezTo>
                  <a:pt x="72" y="123"/>
                  <a:pt x="72" y="123"/>
                  <a:pt x="72" y="123"/>
                </a:cubicBezTo>
                <a:cubicBezTo>
                  <a:pt x="72" y="123"/>
                  <a:pt x="80" y="131"/>
                  <a:pt x="89" y="123"/>
                </a:cubicBezTo>
                <a:cubicBezTo>
                  <a:pt x="123" y="89"/>
                  <a:pt x="123" y="89"/>
                  <a:pt x="123" y="89"/>
                </a:cubicBezTo>
                <a:cubicBezTo>
                  <a:pt x="123" y="89"/>
                  <a:pt x="131" y="80"/>
                  <a:pt x="123" y="72"/>
                </a:cubicBezTo>
                <a:moveTo>
                  <a:pt x="34" y="34"/>
                </a:moveTo>
                <a:cubicBezTo>
                  <a:pt x="29" y="38"/>
                  <a:pt x="21" y="38"/>
                  <a:pt x="17" y="34"/>
                </a:cubicBezTo>
                <a:cubicBezTo>
                  <a:pt x="12" y="29"/>
                  <a:pt x="12" y="21"/>
                  <a:pt x="17" y="17"/>
                </a:cubicBezTo>
                <a:cubicBezTo>
                  <a:pt x="21" y="12"/>
                  <a:pt x="29" y="12"/>
                  <a:pt x="34" y="17"/>
                </a:cubicBezTo>
                <a:cubicBezTo>
                  <a:pt x="38" y="21"/>
                  <a:pt x="38" y="29"/>
                  <a:pt x="34" y="34"/>
                </a:cubicBezTo>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54" name="Freeform 53"/>
          <p:cNvSpPr>
            <a:spLocks noEditPoints="1"/>
          </p:cNvSpPr>
          <p:nvPr/>
        </p:nvSpPr>
        <p:spPr bwMode="auto">
          <a:xfrm>
            <a:off x="2546033" y="3214688"/>
            <a:ext cx="392112" cy="388937"/>
          </a:xfrm>
          <a:custGeom>
            <a:avLst/>
            <a:gdLst>
              <a:gd name="T0" fmla="*/ 108 w 174"/>
              <a:gd name="T1" fmla="*/ 34 h 172"/>
              <a:gd name="T2" fmla="*/ 114 w 174"/>
              <a:gd name="T3" fmla="*/ 27 h 172"/>
              <a:gd name="T4" fmla="*/ 114 w 174"/>
              <a:gd name="T5" fmla="*/ 7 h 172"/>
              <a:gd name="T6" fmla="*/ 108 w 174"/>
              <a:gd name="T7" fmla="*/ 0 h 172"/>
              <a:gd name="T8" fmla="*/ 101 w 174"/>
              <a:gd name="T9" fmla="*/ 7 h 172"/>
              <a:gd name="T10" fmla="*/ 101 w 174"/>
              <a:gd name="T11" fmla="*/ 27 h 172"/>
              <a:gd name="T12" fmla="*/ 108 w 174"/>
              <a:gd name="T13" fmla="*/ 34 h 172"/>
              <a:gd name="T14" fmla="*/ 140 w 174"/>
              <a:gd name="T15" fmla="*/ 43 h 172"/>
              <a:gd name="T16" fmla="*/ 154 w 174"/>
              <a:gd name="T17" fmla="*/ 28 h 172"/>
              <a:gd name="T18" fmla="*/ 154 w 174"/>
              <a:gd name="T19" fmla="*/ 19 h 172"/>
              <a:gd name="T20" fmla="*/ 145 w 174"/>
              <a:gd name="T21" fmla="*/ 19 h 172"/>
              <a:gd name="T22" fmla="*/ 131 w 174"/>
              <a:gd name="T23" fmla="*/ 34 h 172"/>
              <a:gd name="T24" fmla="*/ 131 w 174"/>
              <a:gd name="T25" fmla="*/ 43 h 172"/>
              <a:gd name="T26" fmla="*/ 140 w 174"/>
              <a:gd name="T27" fmla="*/ 43 h 172"/>
              <a:gd name="T28" fmla="*/ 76 w 174"/>
              <a:gd name="T29" fmla="*/ 44 h 172"/>
              <a:gd name="T30" fmla="*/ 85 w 174"/>
              <a:gd name="T31" fmla="*/ 44 h 172"/>
              <a:gd name="T32" fmla="*/ 85 w 174"/>
              <a:gd name="T33" fmla="*/ 35 h 172"/>
              <a:gd name="T34" fmla="*/ 70 w 174"/>
              <a:gd name="T35" fmla="*/ 20 h 172"/>
              <a:gd name="T36" fmla="*/ 61 w 174"/>
              <a:gd name="T37" fmla="*/ 20 h 172"/>
              <a:gd name="T38" fmla="*/ 61 w 174"/>
              <a:gd name="T39" fmla="*/ 30 h 172"/>
              <a:gd name="T40" fmla="*/ 76 w 174"/>
              <a:gd name="T41" fmla="*/ 44 h 172"/>
              <a:gd name="T42" fmla="*/ 139 w 174"/>
              <a:gd name="T43" fmla="*/ 89 h 172"/>
              <a:gd name="T44" fmla="*/ 130 w 174"/>
              <a:gd name="T45" fmla="*/ 89 h 172"/>
              <a:gd name="T46" fmla="*/ 130 w 174"/>
              <a:gd name="T47" fmla="*/ 99 h 172"/>
              <a:gd name="T48" fmla="*/ 145 w 174"/>
              <a:gd name="T49" fmla="*/ 113 h 172"/>
              <a:gd name="T50" fmla="*/ 154 w 174"/>
              <a:gd name="T51" fmla="*/ 113 h 172"/>
              <a:gd name="T52" fmla="*/ 154 w 174"/>
              <a:gd name="T53" fmla="*/ 104 h 172"/>
              <a:gd name="T54" fmla="*/ 139 w 174"/>
              <a:gd name="T55" fmla="*/ 89 h 172"/>
              <a:gd name="T56" fmla="*/ 111 w 174"/>
              <a:gd name="T57" fmla="*/ 37 h 172"/>
              <a:gd name="T58" fmla="*/ 0 w 174"/>
              <a:gd name="T59" fmla="*/ 148 h 172"/>
              <a:gd name="T60" fmla="*/ 24 w 174"/>
              <a:gd name="T61" fmla="*/ 172 h 172"/>
              <a:gd name="T62" fmla="*/ 135 w 174"/>
              <a:gd name="T63" fmla="*/ 60 h 172"/>
              <a:gd name="T64" fmla="*/ 111 w 174"/>
              <a:gd name="T65" fmla="*/ 37 h 172"/>
              <a:gd name="T66" fmla="*/ 85 w 174"/>
              <a:gd name="T67" fmla="*/ 77 h 172"/>
              <a:gd name="T68" fmla="*/ 112 w 174"/>
              <a:gd name="T69" fmla="*/ 49 h 172"/>
              <a:gd name="T70" fmla="*/ 122 w 174"/>
              <a:gd name="T71" fmla="*/ 59 h 172"/>
              <a:gd name="T72" fmla="*/ 95 w 174"/>
              <a:gd name="T73" fmla="*/ 86 h 172"/>
              <a:gd name="T74" fmla="*/ 85 w 174"/>
              <a:gd name="T75" fmla="*/ 77 h 172"/>
              <a:gd name="T76" fmla="*/ 167 w 174"/>
              <a:gd name="T77" fmla="*/ 60 h 172"/>
              <a:gd name="T78" fmla="*/ 147 w 174"/>
              <a:gd name="T79" fmla="*/ 60 h 172"/>
              <a:gd name="T80" fmla="*/ 141 w 174"/>
              <a:gd name="T81" fmla="*/ 66 h 172"/>
              <a:gd name="T82" fmla="*/ 147 w 174"/>
              <a:gd name="T83" fmla="*/ 73 h 172"/>
              <a:gd name="T84" fmla="*/ 167 w 174"/>
              <a:gd name="T85" fmla="*/ 73 h 172"/>
              <a:gd name="T86" fmla="*/ 174 w 174"/>
              <a:gd name="T87" fmla="*/ 66 h 172"/>
              <a:gd name="T88" fmla="*/ 167 w 174"/>
              <a:gd name="T89"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172">
                <a:moveTo>
                  <a:pt x="108" y="34"/>
                </a:moveTo>
                <a:cubicBezTo>
                  <a:pt x="111" y="34"/>
                  <a:pt x="114" y="31"/>
                  <a:pt x="114" y="27"/>
                </a:cubicBezTo>
                <a:cubicBezTo>
                  <a:pt x="114" y="7"/>
                  <a:pt x="114" y="7"/>
                  <a:pt x="114" y="7"/>
                </a:cubicBezTo>
                <a:cubicBezTo>
                  <a:pt x="114" y="3"/>
                  <a:pt x="111" y="0"/>
                  <a:pt x="108" y="0"/>
                </a:cubicBezTo>
                <a:cubicBezTo>
                  <a:pt x="104" y="0"/>
                  <a:pt x="101" y="3"/>
                  <a:pt x="101" y="7"/>
                </a:cubicBezTo>
                <a:cubicBezTo>
                  <a:pt x="101" y="27"/>
                  <a:pt x="101" y="27"/>
                  <a:pt x="101" y="27"/>
                </a:cubicBezTo>
                <a:cubicBezTo>
                  <a:pt x="101" y="31"/>
                  <a:pt x="104" y="34"/>
                  <a:pt x="108" y="34"/>
                </a:cubicBezTo>
                <a:close/>
                <a:moveTo>
                  <a:pt x="140" y="43"/>
                </a:moveTo>
                <a:cubicBezTo>
                  <a:pt x="154" y="28"/>
                  <a:pt x="154" y="28"/>
                  <a:pt x="154" y="28"/>
                </a:cubicBezTo>
                <a:cubicBezTo>
                  <a:pt x="157" y="26"/>
                  <a:pt x="157" y="22"/>
                  <a:pt x="154" y="19"/>
                </a:cubicBezTo>
                <a:cubicBezTo>
                  <a:pt x="152" y="17"/>
                  <a:pt x="148" y="17"/>
                  <a:pt x="145" y="19"/>
                </a:cubicBezTo>
                <a:cubicBezTo>
                  <a:pt x="131" y="34"/>
                  <a:pt x="131" y="34"/>
                  <a:pt x="131" y="34"/>
                </a:cubicBezTo>
                <a:cubicBezTo>
                  <a:pt x="128" y="36"/>
                  <a:pt x="128" y="40"/>
                  <a:pt x="131" y="43"/>
                </a:cubicBezTo>
                <a:cubicBezTo>
                  <a:pt x="133" y="45"/>
                  <a:pt x="138" y="45"/>
                  <a:pt x="140" y="43"/>
                </a:cubicBezTo>
                <a:close/>
                <a:moveTo>
                  <a:pt x="76" y="44"/>
                </a:moveTo>
                <a:cubicBezTo>
                  <a:pt x="78" y="46"/>
                  <a:pt x="82" y="46"/>
                  <a:pt x="85" y="44"/>
                </a:cubicBezTo>
                <a:cubicBezTo>
                  <a:pt x="87" y="41"/>
                  <a:pt x="87" y="37"/>
                  <a:pt x="85" y="35"/>
                </a:cubicBezTo>
                <a:cubicBezTo>
                  <a:pt x="70" y="20"/>
                  <a:pt x="70" y="20"/>
                  <a:pt x="70" y="20"/>
                </a:cubicBezTo>
                <a:cubicBezTo>
                  <a:pt x="68" y="18"/>
                  <a:pt x="64" y="18"/>
                  <a:pt x="61" y="20"/>
                </a:cubicBezTo>
                <a:cubicBezTo>
                  <a:pt x="59" y="23"/>
                  <a:pt x="59" y="27"/>
                  <a:pt x="61" y="30"/>
                </a:cubicBezTo>
                <a:lnTo>
                  <a:pt x="76" y="44"/>
                </a:lnTo>
                <a:close/>
                <a:moveTo>
                  <a:pt x="139" y="89"/>
                </a:moveTo>
                <a:cubicBezTo>
                  <a:pt x="137" y="87"/>
                  <a:pt x="133" y="87"/>
                  <a:pt x="130" y="89"/>
                </a:cubicBezTo>
                <a:cubicBezTo>
                  <a:pt x="128" y="92"/>
                  <a:pt x="128" y="96"/>
                  <a:pt x="130" y="99"/>
                </a:cubicBezTo>
                <a:cubicBezTo>
                  <a:pt x="145" y="113"/>
                  <a:pt x="145" y="113"/>
                  <a:pt x="145" y="113"/>
                </a:cubicBezTo>
                <a:cubicBezTo>
                  <a:pt x="147" y="115"/>
                  <a:pt x="151" y="115"/>
                  <a:pt x="154" y="113"/>
                </a:cubicBezTo>
                <a:cubicBezTo>
                  <a:pt x="156" y="110"/>
                  <a:pt x="156" y="106"/>
                  <a:pt x="154" y="104"/>
                </a:cubicBezTo>
                <a:lnTo>
                  <a:pt x="139" y="89"/>
                </a:lnTo>
                <a:close/>
                <a:moveTo>
                  <a:pt x="111" y="37"/>
                </a:moveTo>
                <a:cubicBezTo>
                  <a:pt x="0" y="148"/>
                  <a:pt x="0" y="148"/>
                  <a:pt x="0" y="148"/>
                </a:cubicBezTo>
                <a:cubicBezTo>
                  <a:pt x="24" y="172"/>
                  <a:pt x="24" y="172"/>
                  <a:pt x="24" y="172"/>
                </a:cubicBezTo>
                <a:cubicBezTo>
                  <a:pt x="135" y="60"/>
                  <a:pt x="135" y="60"/>
                  <a:pt x="135" y="60"/>
                </a:cubicBezTo>
                <a:lnTo>
                  <a:pt x="111" y="37"/>
                </a:lnTo>
                <a:close/>
                <a:moveTo>
                  <a:pt x="85" y="77"/>
                </a:moveTo>
                <a:cubicBezTo>
                  <a:pt x="112" y="49"/>
                  <a:pt x="112" y="49"/>
                  <a:pt x="112" y="49"/>
                </a:cubicBezTo>
                <a:cubicBezTo>
                  <a:pt x="122" y="59"/>
                  <a:pt x="122" y="59"/>
                  <a:pt x="122" y="59"/>
                </a:cubicBezTo>
                <a:cubicBezTo>
                  <a:pt x="95" y="86"/>
                  <a:pt x="95" y="86"/>
                  <a:pt x="95" y="86"/>
                </a:cubicBezTo>
                <a:lnTo>
                  <a:pt x="85" y="77"/>
                </a:lnTo>
                <a:close/>
                <a:moveTo>
                  <a:pt x="167" y="60"/>
                </a:moveTo>
                <a:cubicBezTo>
                  <a:pt x="147" y="60"/>
                  <a:pt x="147" y="60"/>
                  <a:pt x="147" y="60"/>
                </a:cubicBezTo>
                <a:cubicBezTo>
                  <a:pt x="143" y="60"/>
                  <a:pt x="141" y="63"/>
                  <a:pt x="141" y="66"/>
                </a:cubicBezTo>
                <a:cubicBezTo>
                  <a:pt x="141" y="70"/>
                  <a:pt x="143" y="73"/>
                  <a:pt x="147" y="73"/>
                </a:cubicBezTo>
                <a:cubicBezTo>
                  <a:pt x="167" y="73"/>
                  <a:pt x="167" y="73"/>
                  <a:pt x="167" y="73"/>
                </a:cubicBezTo>
                <a:cubicBezTo>
                  <a:pt x="171" y="73"/>
                  <a:pt x="174" y="70"/>
                  <a:pt x="174" y="66"/>
                </a:cubicBezTo>
                <a:cubicBezTo>
                  <a:pt x="174" y="63"/>
                  <a:pt x="171" y="60"/>
                  <a:pt x="167" y="6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517" name="Freeform 71"/>
          <p:cNvSpPr>
            <a:spLocks noEditPoints="1" noChangeArrowheads="1"/>
          </p:cNvSpPr>
          <p:nvPr/>
        </p:nvSpPr>
        <p:spPr bwMode="auto">
          <a:xfrm>
            <a:off x="5886133" y="1091248"/>
            <a:ext cx="314325" cy="330200"/>
          </a:xfrm>
          <a:custGeom>
            <a:avLst/>
            <a:gdLst>
              <a:gd name="T0" fmla="*/ 170 w 222"/>
              <a:gd name="T1" fmla="*/ 28 h 233"/>
              <a:gd name="T2" fmla="*/ 182 w 222"/>
              <a:gd name="T3" fmla="*/ 7 h 233"/>
              <a:gd name="T4" fmla="*/ 151 w 222"/>
              <a:gd name="T5" fmla="*/ 18 h 233"/>
              <a:gd name="T6" fmla="*/ 7 w 222"/>
              <a:gd name="T7" fmla="*/ 158 h 233"/>
              <a:gd name="T8" fmla="*/ 31 w 222"/>
              <a:gd name="T9" fmla="*/ 222 h 233"/>
              <a:gd name="T10" fmla="*/ 31 w 222"/>
              <a:gd name="T11" fmla="*/ 170 h 233"/>
              <a:gd name="T12" fmla="*/ 109 w 222"/>
              <a:gd name="T13" fmla="*/ 113 h 233"/>
              <a:gd name="T14" fmla="*/ 116 w 222"/>
              <a:gd name="T15" fmla="*/ 92 h 233"/>
              <a:gd name="T16" fmla="*/ 88 w 222"/>
              <a:gd name="T17" fmla="*/ 103 h 233"/>
              <a:gd name="T18" fmla="*/ 76 w 222"/>
              <a:gd name="T19" fmla="*/ 99 h 233"/>
              <a:gd name="T20" fmla="*/ 116 w 222"/>
              <a:gd name="T21" fmla="*/ 82 h 233"/>
              <a:gd name="T22" fmla="*/ 132 w 222"/>
              <a:gd name="T23" fmla="*/ 89 h 233"/>
              <a:gd name="T24" fmla="*/ 132 w 222"/>
              <a:gd name="T25" fmla="*/ 18 h 233"/>
              <a:gd name="T26" fmla="*/ 180 w 222"/>
              <a:gd name="T27" fmla="*/ 0 h 233"/>
              <a:gd name="T28" fmla="*/ 182 w 222"/>
              <a:gd name="T29" fmla="*/ 0 h 233"/>
              <a:gd name="T30" fmla="*/ 222 w 222"/>
              <a:gd name="T31" fmla="*/ 18 h 233"/>
              <a:gd name="T32" fmla="*/ 173 w 222"/>
              <a:gd name="T33" fmla="*/ 186 h 233"/>
              <a:gd name="T34" fmla="*/ 158 w 222"/>
              <a:gd name="T35" fmla="*/ 179 h 233"/>
              <a:gd name="T36" fmla="*/ 106 w 222"/>
              <a:gd name="T37" fmla="*/ 210 h 233"/>
              <a:gd name="T38" fmla="*/ 90 w 222"/>
              <a:gd name="T39" fmla="*/ 200 h 233"/>
              <a:gd name="T40" fmla="*/ 38 w 222"/>
              <a:gd name="T41" fmla="*/ 233 h 233"/>
              <a:gd name="T42" fmla="*/ 3 w 222"/>
              <a:gd name="T43" fmla="*/ 217 h 233"/>
              <a:gd name="T44" fmla="*/ 0 w 222"/>
              <a:gd name="T45" fmla="*/ 212 h 233"/>
              <a:gd name="T46" fmla="*/ 0 w 222"/>
              <a:gd name="T47" fmla="*/ 146 h 233"/>
              <a:gd name="T48" fmla="*/ 47 w 222"/>
              <a:gd name="T49" fmla="*/ 127 h 233"/>
              <a:gd name="T50" fmla="*/ 50 w 222"/>
              <a:gd name="T51" fmla="*/ 127 h 233"/>
              <a:gd name="T52" fmla="*/ 90 w 222"/>
              <a:gd name="T53" fmla="*/ 146 h 233"/>
              <a:gd name="T54" fmla="*/ 99 w 222"/>
              <a:gd name="T55" fmla="*/ 198 h 233"/>
              <a:gd name="T56" fmla="*/ 76 w 222"/>
              <a:gd name="T57" fmla="*/ 113 h 233"/>
              <a:gd name="T58" fmla="*/ 69 w 222"/>
              <a:gd name="T59" fmla="*/ 137 h 233"/>
              <a:gd name="T60" fmla="*/ 69 w 222"/>
              <a:gd name="T61" fmla="*/ 101 h 233"/>
              <a:gd name="T62" fmla="*/ 140 w 222"/>
              <a:gd name="T63" fmla="*/ 94 h 233"/>
              <a:gd name="T64" fmla="*/ 158 w 222"/>
              <a:gd name="T65" fmla="*/ 101 h 233"/>
              <a:gd name="T66" fmla="*/ 166 w 222"/>
              <a:gd name="T67" fmla="*/ 174 h 233"/>
              <a:gd name="T68" fmla="*/ 140 w 222"/>
              <a:gd name="T69" fmla="*/ 30 h 233"/>
              <a:gd name="T70" fmla="*/ 140 w 222"/>
              <a:gd name="T71" fmla="*/ 94 h 233"/>
              <a:gd name="T72" fmla="*/ 38 w 222"/>
              <a:gd name="T73" fmla="*/ 158 h 233"/>
              <a:gd name="T74" fmla="*/ 47 w 222"/>
              <a:gd name="T75" fmla="*/ 137 h 233"/>
              <a:gd name="T76" fmla="*/ 19 w 222"/>
              <a:gd name="T77" fmla="*/ 148 h 233"/>
              <a:gd name="T78" fmla="*/ 173 w 222"/>
              <a:gd name="T79" fmla="*/ 35 h 233"/>
              <a:gd name="T80" fmla="*/ 173 w 222"/>
              <a:gd name="T81" fmla="*/ 37 h 23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2"/>
              <a:gd name="T124" fmla="*/ 0 h 233"/>
              <a:gd name="T125" fmla="*/ 222 w 222"/>
              <a:gd name="T126" fmla="*/ 233 h 23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2" h="233">
                <a:moveTo>
                  <a:pt x="151" y="18"/>
                </a:moveTo>
                <a:lnTo>
                  <a:pt x="170" y="28"/>
                </a:lnTo>
                <a:lnTo>
                  <a:pt x="203" y="18"/>
                </a:lnTo>
                <a:lnTo>
                  <a:pt x="182" y="7"/>
                </a:lnTo>
                <a:lnTo>
                  <a:pt x="151" y="18"/>
                </a:lnTo>
                <a:lnTo>
                  <a:pt x="151" y="18"/>
                </a:lnTo>
                <a:close/>
                <a:moveTo>
                  <a:pt x="31" y="170"/>
                </a:moveTo>
                <a:lnTo>
                  <a:pt x="7" y="158"/>
                </a:lnTo>
                <a:lnTo>
                  <a:pt x="7" y="210"/>
                </a:lnTo>
                <a:lnTo>
                  <a:pt x="31" y="222"/>
                </a:lnTo>
                <a:lnTo>
                  <a:pt x="31" y="170"/>
                </a:lnTo>
                <a:lnTo>
                  <a:pt x="31" y="170"/>
                </a:lnTo>
                <a:close/>
                <a:moveTo>
                  <a:pt x="88" y="103"/>
                </a:moveTo>
                <a:lnTo>
                  <a:pt x="109" y="113"/>
                </a:lnTo>
                <a:lnTo>
                  <a:pt x="137" y="101"/>
                </a:lnTo>
                <a:lnTo>
                  <a:pt x="116" y="92"/>
                </a:lnTo>
                <a:lnTo>
                  <a:pt x="88" y="103"/>
                </a:lnTo>
                <a:lnTo>
                  <a:pt x="88" y="103"/>
                </a:lnTo>
                <a:close/>
                <a:moveTo>
                  <a:pt x="69" y="101"/>
                </a:moveTo>
                <a:lnTo>
                  <a:pt x="76" y="99"/>
                </a:lnTo>
                <a:lnTo>
                  <a:pt x="116" y="82"/>
                </a:lnTo>
                <a:lnTo>
                  <a:pt x="116" y="82"/>
                </a:lnTo>
                <a:lnTo>
                  <a:pt x="118" y="82"/>
                </a:lnTo>
                <a:lnTo>
                  <a:pt x="132" y="89"/>
                </a:lnTo>
                <a:lnTo>
                  <a:pt x="132" y="23"/>
                </a:lnTo>
                <a:lnTo>
                  <a:pt x="132" y="18"/>
                </a:lnTo>
                <a:lnTo>
                  <a:pt x="140" y="14"/>
                </a:lnTo>
                <a:lnTo>
                  <a:pt x="180" y="0"/>
                </a:lnTo>
                <a:lnTo>
                  <a:pt x="182" y="0"/>
                </a:lnTo>
                <a:lnTo>
                  <a:pt x="182" y="0"/>
                </a:lnTo>
                <a:lnTo>
                  <a:pt x="215" y="14"/>
                </a:lnTo>
                <a:lnTo>
                  <a:pt x="222" y="18"/>
                </a:lnTo>
                <a:lnTo>
                  <a:pt x="222" y="167"/>
                </a:lnTo>
                <a:lnTo>
                  <a:pt x="173" y="186"/>
                </a:lnTo>
                <a:lnTo>
                  <a:pt x="168" y="184"/>
                </a:lnTo>
                <a:lnTo>
                  <a:pt x="158" y="179"/>
                </a:lnTo>
                <a:lnTo>
                  <a:pt x="158" y="191"/>
                </a:lnTo>
                <a:lnTo>
                  <a:pt x="106" y="210"/>
                </a:lnTo>
                <a:lnTo>
                  <a:pt x="102" y="207"/>
                </a:lnTo>
                <a:lnTo>
                  <a:pt x="90" y="200"/>
                </a:lnTo>
                <a:lnTo>
                  <a:pt x="90" y="214"/>
                </a:lnTo>
                <a:lnTo>
                  <a:pt x="38" y="233"/>
                </a:lnTo>
                <a:lnTo>
                  <a:pt x="33" y="231"/>
                </a:lnTo>
                <a:lnTo>
                  <a:pt x="3" y="217"/>
                </a:lnTo>
                <a:lnTo>
                  <a:pt x="0" y="214"/>
                </a:lnTo>
                <a:lnTo>
                  <a:pt x="0" y="212"/>
                </a:lnTo>
                <a:lnTo>
                  <a:pt x="0" y="153"/>
                </a:lnTo>
                <a:lnTo>
                  <a:pt x="0" y="146"/>
                </a:lnTo>
                <a:lnTo>
                  <a:pt x="7" y="144"/>
                </a:lnTo>
                <a:lnTo>
                  <a:pt x="47" y="127"/>
                </a:lnTo>
                <a:lnTo>
                  <a:pt x="47" y="127"/>
                </a:lnTo>
                <a:lnTo>
                  <a:pt x="50" y="127"/>
                </a:lnTo>
                <a:lnTo>
                  <a:pt x="80" y="144"/>
                </a:lnTo>
                <a:lnTo>
                  <a:pt x="90" y="146"/>
                </a:lnTo>
                <a:lnTo>
                  <a:pt x="90" y="193"/>
                </a:lnTo>
                <a:lnTo>
                  <a:pt x="99" y="198"/>
                </a:lnTo>
                <a:lnTo>
                  <a:pt x="99" y="125"/>
                </a:lnTo>
                <a:lnTo>
                  <a:pt x="76" y="113"/>
                </a:lnTo>
                <a:lnTo>
                  <a:pt x="76" y="141"/>
                </a:lnTo>
                <a:lnTo>
                  <a:pt x="69" y="137"/>
                </a:lnTo>
                <a:lnTo>
                  <a:pt x="69" y="108"/>
                </a:lnTo>
                <a:lnTo>
                  <a:pt x="69" y="101"/>
                </a:lnTo>
                <a:lnTo>
                  <a:pt x="69" y="101"/>
                </a:lnTo>
                <a:close/>
                <a:moveTo>
                  <a:pt x="140" y="94"/>
                </a:moveTo>
                <a:lnTo>
                  <a:pt x="149" y="99"/>
                </a:lnTo>
                <a:lnTo>
                  <a:pt x="158" y="101"/>
                </a:lnTo>
                <a:lnTo>
                  <a:pt x="158" y="170"/>
                </a:lnTo>
                <a:lnTo>
                  <a:pt x="166" y="174"/>
                </a:lnTo>
                <a:lnTo>
                  <a:pt x="166" y="42"/>
                </a:lnTo>
                <a:lnTo>
                  <a:pt x="140" y="30"/>
                </a:lnTo>
                <a:lnTo>
                  <a:pt x="140" y="94"/>
                </a:lnTo>
                <a:lnTo>
                  <a:pt x="140" y="94"/>
                </a:lnTo>
                <a:close/>
                <a:moveTo>
                  <a:pt x="19" y="148"/>
                </a:moveTo>
                <a:lnTo>
                  <a:pt x="38" y="158"/>
                </a:lnTo>
                <a:lnTo>
                  <a:pt x="71" y="146"/>
                </a:lnTo>
                <a:lnTo>
                  <a:pt x="47" y="137"/>
                </a:lnTo>
                <a:lnTo>
                  <a:pt x="19" y="148"/>
                </a:lnTo>
                <a:lnTo>
                  <a:pt x="19" y="148"/>
                </a:lnTo>
                <a:close/>
                <a:moveTo>
                  <a:pt x="173" y="37"/>
                </a:moveTo>
                <a:lnTo>
                  <a:pt x="173" y="35"/>
                </a:lnTo>
                <a:lnTo>
                  <a:pt x="173" y="37"/>
                </a:lnTo>
                <a:lnTo>
                  <a:pt x="173" y="37"/>
                </a:lnTo>
                <a:lnTo>
                  <a:pt x="173" y="37"/>
                </a:lnTo>
                <a:close/>
              </a:path>
            </a:pathLst>
          </a:custGeom>
          <a:solidFill>
            <a:schemeClr val="bg1"/>
          </a:solidFill>
          <a:ln>
            <a:noFill/>
          </a:ln>
        </p:spPr>
        <p:txBody>
          <a:bodyPr/>
          <a:p>
            <a:pPr defTabSz="685165" eaLnBrk="1" fontAlgn="auto" hangingPunct="1">
              <a:spcBef>
                <a:spcPts val="0"/>
              </a:spcBef>
              <a:spcAft>
                <a:spcPts val="0"/>
              </a:spcAft>
              <a:defRPr/>
            </a:pPr>
            <a:endParaRPr lang="zh-CN" altLang="zh-CN" sz="890">
              <a:solidFill>
                <a:srgbClr val="000000"/>
              </a:solidFill>
              <a:latin typeface="Calibri" panose="020F0502020204030204" pitchFamily="34" charset="0"/>
              <a:ea typeface="+mn-ea"/>
              <a:sym typeface="宋体" panose="02010600030101010101"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right)">
                                      <p:cBhvr>
                                        <p:cTn id="17" dur="500"/>
                                        <p:tgtEl>
                                          <p:spTgt spid="11"/>
                                        </p:tgtEl>
                                      </p:cBhvr>
                                    </p:animEffect>
                                  </p:childTnLst>
                                </p:cTn>
                              </p:par>
                            </p:childTnLst>
                          </p:cTn>
                        </p:par>
                        <p:par>
                          <p:cTn id="18" fill="hold">
                            <p:stCondLst>
                              <p:cond delay="500"/>
                            </p:stCondLst>
                            <p:childTnLst>
                              <p:par>
                                <p:cTn id="19" presetID="21" presetClass="entr" presetSubtype="1"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heel(1)">
                                      <p:cBhvr>
                                        <p:cTn id="21" dur="750"/>
                                        <p:tgtEl>
                                          <p:spTgt spid="39"/>
                                        </p:tgtEl>
                                      </p:cBhvr>
                                    </p:animEffect>
                                  </p:childTnLst>
                                </p:cTn>
                              </p:par>
                            </p:childTnLst>
                          </p:cTn>
                        </p:par>
                        <p:par>
                          <p:cTn id="22" fill="hold">
                            <p:stCondLst>
                              <p:cond delay="1500"/>
                            </p:stCondLst>
                            <p:childTnLst>
                              <p:par>
                                <p:cTn id="23" presetID="23" presetClass="entr" presetSubtype="528"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ppt_x</p:attrName>
                                        </p:attrNameLst>
                                      </p:cBhvr>
                                      <p:tavLst>
                                        <p:tav tm="0">
                                          <p:val>
                                            <p:fltVal val="0.5"/>
                                          </p:val>
                                        </p:tav>
                                        <p:tav tm="100000">
                                          <p:val>
                                            <p:strVal val="#ppt_x"/>
                                          </p:val>
                                        </p:tav>
                                      </p:tavLst>
                                    </p:anim>
                                    <p:anim calcmode="lin" valueType="num">
                                      <p:cBhvr>
                                        <p:cTn id="28" dur="500" fill="hold"/>
                                        <p:tgtEl>
                                          <p:spTgt spid="7"/>
                                        </p:tgtEl>
                                        <p:attrNameLst>
                                          <p:attrName>ppt_y</p:attrName>
                                        </p:attrNameLst>
                                      </p:cBhvr>
                                      <p:tavLst>
                                        <p:tav tm="0">
                                          <p:val>
                                            <p:fltVal val="0.5"/>
                                          </p:val>
                                        </p:tav>
                                        <p:tav tm="100000">
                                          <p:val>
                                            <p:strVal val="#ppt_y"/>
                                          </p:val>
                                        </p:tav>
                                      </p:tavLst>
                                    </p:anim>
                                  </p:childTnLst>
                                </p:cTn>
                              </p:par>
                            </p:childTnLst>
                          </p:cTn>
                        </p:par>
                        <p:par>
                          <p:cTn id="29" fill="hold">
                            <p:stCondLst>
                              <p:cond delay="2000"/>
                            </p:stCondLst>
                            <p:childTnLst>
                              <p:par>
                                <p:cTn id="30" presetID="23" presetClass="entr" presetSubtype="528"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 calcmode="lin" valueType="num">
                                      <p:cBhvr>
                                        <p:cTn id="34" dur="500" fill="hold"/>
                                        <p:tgtEl>
                                          <p:spTgt spid="21"/>
                                        </p:tgtEl>
                                        <p:attrNameLst>
                                          <p:attrName>ppt_x</p:attrName>
                                        </p:attrNameLst>
                                      </p:cBhvr>
                                      <p:tavLst>
                                        <p:tav tm="0">
                                          <p:val>
                                            <p:fltVal val="0.5"/>
                                          </p:val>
                                        </p:tav>
                                        <p:tav tm="100000">
                                          <p:val>
                                            <p:strVal val="#ppt_x"/>
                                          </p:val>
                                        </p:tav>
                                      </p:tavLst>
                                    </p:anim>
                                    <p:anim calcmode="lin" valueType="num">
                                      <p:cBhvr>
                                        <p:cTn id="35" dur="500" fill="hold"/>
                                        <p:tgtEl>
                                          <p:spTgt spid="21"/>
                                        </p:tgtEl>
                                        <p:attrNameLst>
                                          <p:attrName>ppt_y</p:attrName>
                                        </p:attrNameLst>
                                      </p:cBhvr>
                                      <p:tavLst>
                                        <p:tav tm="0">
                                          <p:val>
                                            <p:fltVal val="0.5"/>
                                          </p:val>
                                        </p:tav>
                                        <p:tav tm="100000">
                                          <p:val>
                                            <p:strVal val="#ppt_y"/>
                                          </p:val>
                                        </p:tav>
                                      </p:tavLst>
                                    </p:anim>
                                  </p:childTnLst>
                                </p:cTn>
                              </p:par>
                            </p:childTnLst>
                          </p:cTn>
                        </p:par>
                        <p:par>
                          <p:cTn id="36" fill="hold">
                            <p:stCondLst>
                              <p:cond delay="2500"/>
                            </p:stCondLst>
                            <p:childTnLst>
                              <p:par>
                                <p:cTn id="37" presetID="23" presetClass="entr" presetSubtype="528"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ppt_w</p:attrName>
                                        </p:attrNameLst>
                                      </p:cBhvr>
                                      <p:tavLst>
                                        <p:tav tm="0">
                                          <p:val>
                                            <p:fltVal val="0"/>
                                          </p:val>
                                        </p:tav>
                                        <p:tav tm="100000">
                                          <p:val>
                                            <p:strVal val="#ppt_w"/>
                                          </p:val>
                                        </p:tav>
                                      </p:tavLst>
                                    </p:anim>
                                    <p:anim calcmode="lin" valueType="num">
                                      <p:cBhvr>
                                        <p:cTn id="40" dur="500" fill="hold"/>
                                        <p:tgtEl>
                                          <p:spTgt spid="31"/>
                                        </p:tgtEl>
                                        <p:attrNameLst>
                                          <p:attrName>ppt_h</p:attrName>
                                        </p:attrNameLst>
                                      </p:cBhvr>
                                      <p:tavLst>
                                        <p:tav tm="0">
                                          <p:val>
                                            <p:fltVal val="0"/>
                                          </p:val>
                                        </p:tav>
                                        <p:tav tm="100000">
                                          <p:val>
                                            <p:strVal val="#ppt_h"/>
                                          </p:val>
                                        </p:tav>
                                      </p:tavLst>
                                    </p:anim>
                                    <p:anim calcmode="lin" valueType="num">
                                      <p:cBhvr>
                                        <p:cTn id="41" dur="500" fill="hold"/>
                                        <p:tgtEl>
                                          <p:spTgt spid="31"/>
                                        </p:tgtEl>
                                        <p:attrNameLst>
                                          <p:attrName>ppt_x</p:attrName>
                                        </p:attrNameLst>
                                      </p:cBhvr>
                                      <p:tavLst>
                                        <p:tav tm="0">
                                          <p:val>
                                            <p:fltVal val="0.5"/>
                                          </p:val>
                                        </p:tav>
                                        <p:tav tm="100000">
                                          <p:val>
                                            <p:strVal val="#ppt_x"/>
                                          </p:val>
                                        </p:tav>
                                      </p:tavLst>
                                    </p:anim>
                                    <p:anim calcmode="lin" valueType="num">
                                      <p:cBhvr>
                                        <p:cTn id="42" dur="500" fill="hold"/>
                                        <p:tgtEl>
                                          <p:spTgt spid="31"/>
                                        </p:tgtEl>
                                        <p:attrNameLst>
                                          <p:attrName>ppt_y</p:attrName>
                                        </p:attrNameLst>
                                      </p:cBhvr>
                                      <p:tavLst>
                                        <p:tav tm="0">
                                          <p:val>
                                            <p:fltVal val="0.5"/>
                                          </p:val>
                                        </p:tav>
                                        <p:tav tm="100000">
                                          <p:val>
                                            <p:strVal val="#ppt_y"/>
                                          </p:val>
                                        </p:tav>
                                      </p:tavLst>
                                    </p:anim>
                                  </p:childTnLst>
                                </p:cTn>
                              </p:par>
                            </p:childTnLst>
                          </p:cTn>
                        </p:par>
                        <p:par>
                          <p:cTn id="43" fill="hold">
                            <p:stCondLst>
                              <p:cond delay="3000"/>
                            </p:stCondLst>
                            <p:childTnLst>
                              <p:par>
                                <p:cTn id="44" presetID="23" presetClass="entr" presetSubtype="528" fill="hold" nodeType="after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p:cTn id="46" dur="500" fill="hold"/>
                                        <p:tgtEl>
                                          <p:spTgt spid="35"/>
                                        </p:tgtEl>
                                        <p:attrNameLst>
                                          <p:attrName>ppt_w</p:attrName>
                                        </p:attrNameLst>
                                      </p:cBhvr>
                                      <p:tavLst>
                                        <p:tav tm="0">
                                          <p:val>
                                            <p:fltVal val="0"/>
                                          </p:val>
                                        </p:tav>
                                        <p:tav tm="100000">
                                          <p:val>
                                            <p:strVal val="#ppt_w"/>
                                          </p:val>
                                        </p:tav>
                                      </p:tavLst>
                                    </p:anim>
                                    <p:anim calcmode="lin" valueType="num">
                                      <p:cBhvr>
                                        <p:cTn id="47" dur="500" fill="hold"/>
                                        <p:tgtEl>
                                          <p:spTgt spid="35"/>
                                        </p:tgtEl>
                                        <p:attrNameLst>
                                          <p:attrName>ppt_h</p:attrName>
                                        </p:attrNameLst>
                                      </p:cBhvr>
                                      <p:tavLst>
                                        <p:tav tm="0">
                                          <p:val>
                                            <p:fltVal val="0"/>
                                          </p:val>
                                        </p:tav>
                                        <p:tav tm="100000">
                                          <p:val>
                                            <p:strVal val="#ppt_h"/>
                                          </p:val>
                                        </p:tav>
                                      </p:tavLst>
                                    </p:anim>
                                    <p:anim calcmode="lin" valueType="num">
                                      <p:cBhvr>
                                        <p:cTn id="48" dur="500" fill="hold"/>
                                        <p:tgtEl>
                                          <p:spTgt spid="35"/>
                                        </p:tgtEl>
                                        <p:attrNameLst>
                                          <p:attrName>ppt_x</p:attrName>
                                        </p:attrNameLst>
                                      </p:cBhvr>
                                      <p:tavLst>
                                        <p:tav tm="0">
                                          <p:val>
                                            <p:fltVal val="0.5"/>
                                          </p:val>
                                        </p:tav>
                                        <p:tav tm="100000">
                                          <p:val>
                                            <p:strVal val="#ppt_x"/>
                                          </p:val>
                                        </p:tav>
                                      </p:tavLst>
                                    </p:anim>
                                    <p:anim calcmode="lin" valueType="num">
                                      <p:cBhvr>
                                        <p:cTn id="49"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8"/>
          <p:cNvSpPr/>
          <p:nvPr/>
        </p:nvSpPr>
        <p:spPr>
          <a:xfrm flipH="1">
            <a:off x="0" y="0"/>
            <a:ext cx="9144000" cy="2932113"/>
          </a:xfrm>
          <a:prstGeom prst="rect">
            <a:avLst/>
          </a:prstGeom>
          <a:solidFill>
            <a:srgbClr val="255D6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en-US" sz="1350" dirty="0"/>
          </a:p>
        </p:txBody>
      </p:sp>
      <p:sp>
        <p:nvSpPr>
          <p:cNvPr id="4" name="Title 13"/>
          <p:cNvSpPr txBox="1"/>
          <p:nvPr/>
        </p:nvSpPr>
        <p:spPr>
          <a:xfrm>
            <a:off x="2921000" y="419100"/>
            <a:ext cx="5383213" cy="857250"/>
          </a:xfrm>
          <a:prstGeom prst="rect">
            <a:avLst/>
          </a:prstGeom>
        </p:spPr>
        <p:txBody>
          <a:bodyPr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anose="020B0403030403020204" pitchFamily="34" charset="0"/>
                <a:ea typeface="+mj-ea"/>
                <a:cs typeface="+mj-cs"/>
              </a:defRPr>
            </a:lvl1pPr>
          </a:lstStyle>
          <a:p>
            <a:pPr fontAlgn="auto">
              <a:spcAft>
                <a:spcPts val="0"/>
              </a:spcAft>
              <a:defRPr/>
            </a:pPr>
            <a:r>
              <a:rPr lang="zh-CN" altLang="en-US" dirty="0">
                <a:solidFill>
                  <a:schemeClr val="bg1"/>
                </a:solidFill>
                <a:latin typeface="+mn-ea"/>
                <a:ea typeface="+mn-ea"/>
              </a:rPr>
              <a:t>需求分析</a:t>
            </a:r>
            <a:r>
              <a:rPr lang="en-US" altLang="zh-CN" dirty="0">
                <a:solidFill>
                  <a:schemeClr val="bg1"/>
                </a:solidFill>
                <a:latin typeface="+mn-ea"/>
                <a:ea typeface="+mn-ea"/>
              </a:rPr>
              <a:t>---</a:t>
            </a:r>
            <a:r>
              <a:rPr lang="zh-CN" altLang="en-US" dirty="0">
                <a:solidFill>
                  <a:schemeClr val="bg1"/>
                </a:solidFill>
                <a:latin typeface="+mn-ea"/>
                <a:ea typeface="+mn-ea"/>
              </a:rPr>
              <a:t>功能需求</a:t>
            </a:r>
            <a:endParaRPr lang="zh-CN" altLang="en-US" dirty="0">
              <a:solidFill>
                <a:schemeClr val="bg1"/>
              </a:solidFill>
              <a:latin typeface="+mn-ea"/>
              <a:ea typeface="+mn-ea"/>
            </a:endParaRPr>
          </a:p>
        </p:txBody>
      </p:sp>
      <p:grpSp>
        <p:nvGrpSpPr>
          <p:cNvPr id="36" name="组合 35"/>
          <p:cNvGrpSpPr/>
          <p:nvPr/>
        </p:nvGrpSpPr>
        <p:grpSpPr bwMode="auto">
          <a:xfrm>
            <a:off x="5508625" y="3189288"/>
            <a:ext cx="614363" cy="614362"/>
            <a:chOff x="4052453" y="3044495"/>
            <a:chExt cx="613105" cy="613105"/>
          </a:xfrm>
        </p:grpSpPr>
        <p:sp>
          <p:nvSpPr>
            <p:cNvPr id="37" name="椭圆 36"/>
            <p:cNvSpPr/>
            <p:nvPr/>
          </p:nvSpPr>
          <p:spPr>
            <a:xfrm>
              <a:off x="4052453" y="3044495"/>
              <a:ext cx="613105" cy="61310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dirty="0">
                <a:solidFill>
                  <a:schemeClr val="accent1"/>
                </a:solidFill>
              </a:endParaRPr>
            </a:p>
          </p:txBody>
        </p:sp>
        <p:sp>
          <p:nvSpPr>
            <p:cNvPr id="19481" name="文本框 37"/>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2800">
                  <a:solidFill>
                    <a:schemeClr val="accent1"/>
                  </a:solidFill>
                  <a:latin typeface="FontAwesome"/>
                </a:rPr>
                <a:t></a:t>
              </a:r>
              <a:endParaRPr lang="zh-CN" altLang="en-US" sz="2800">
                <a:solidFill>
                  <a:schemeClr val="accent1"/>
                </a:solidFill>
              </a:endParaRPr>
            </a:p>
          </p:txBody>
        </p:sp>
      </p:grpSp>
      <p:grpSp>
        <p:nvGrpSpPr>
          <p:cNvPr id="3" name="组合 2"/>
          <p:cNvGrpSpPr/>
          <p:nvPr/>
        </p:nvGrpSpPr>
        <p:grpSpPr bwMode="auto">
          <a:xfrm>
            <a:off x="2801620" y="3924935"/>
            <a:ext cx="1779588" cy="780052"/>
            <a:chOff x="2787394" y="3931169"/>
            <a:chExt cx="1780309" cy="780079"/>
          </a:xfrm>
        </p:grpSpPr>
        <p:sp>
          <p:nvSpPr>
            <p:cNvPr id="19478" name="文本框 39"/>
            <p:cNvSpPr txBox="1">
              <a:spLocks noChangeArrowheads="1"/>
            </p:cNvSpPr>
            <p:nvPr/>
          </p:nvSpPr>
          <p:spPr bwMode="auto">
            <a:xfrm>
              <a:off x="2972745" y="3931169"/>
              <a:ext cx="1460739" cy="260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1100">
                  <a:solidFill>
                    <a:schemeClr val="bg1"/>
                  </a:solidFill>
                </a:rPr>
                <a:t>预购中心模块</a:t>
              </a:r>
              <a:endParaRPr lang="zh-CN" altLang="en-US" sz="1100">
                <a:solidFill>
                  <a:schemeClr val="bg1"/>
                </a:solidFill>
              </a:endParaRPr>
            </a:p>
          </p:txBody>
        </p:sp>
        <p:sp>
          <p:nvSpPr>
            <p:cNvPr id="19479" name="文本框 40"/>
            <p:cNvSpPr txBox="1">
              <a:spLocks noChangeArrowheads="1"/>
            </p:cNvSpPr>
            <p:nvPr/>
          </p:nvSpPr>
          <p:spPr bwMode="auto">
            <a:xfrm>
              <a:off x="2787394" y="4158144"/>
              <a:ext cx="1780309" cy="553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1000">
                  <a:solidFill>
                    <a:schemeClr val="bg1"/>
                  </a:solidFill>
                </a:rPr>
                <a:t>用户可将喜欢的理财产品添加至该模块，并进行统一操作、结算</a:t>
              </a:r>
              <a:endParaRPr lang="zh-CN" altLang="en-US" sz="1000">
                <a:solidFill>
                  <a:schemeClr val="bg1"/>
                </a:solidFill>
              </a:endParaRPr>
            </a:p>
          </p:txBody>
        </p:sp>
      </p:grpSp>
      <p:grpSp>
        <p:nvGrpSpPr>
          <p:cNvPr id="42" name="组合 41"/>
          <p:cNvGrpSpPr/>
          <p:nvPr/>
        </p:nvGrpSpPr>
        <p:grpSpPr bwMode="auto">
          <a:xfrm>
            <a:off x="3360738" y="3214688"/>
            <a:ext cx="612775" cy="612775"/>
            <a:chOff x="4052453" y="3044495"/>
            <a:chExt cx="613105" cy="613105"/>
          </a:xfrm>
        </p:grpSpPr>
        <p:sp>
          <p:nvSpPr>
            <p:cNvPr id="43" name="椭圆 42"/>
            <p:cNvSpPr/>
            <p:nvPr/>
          </p:nvSpPr>
          <p:spPr>
            <a:xfrm>
              <a:off x="4052453" y="3044495"/>
              <a:ext cx="613105" cy="61310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dirty="0">
                <a:solidFill>
                  <a:schemeClr val="accent1"/>
                </a:solidFill>
              </a:endParaRPr>
            </a:p>
          </p:txBody>
        </p:sp>
        <p:sp>
          <p:nvSpPr>
            <p:cNvPr id="19477" name="文本框 43"/>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2800">
                  <a:solidFill>
                    <a:schemeClr val="accent1"/>
                  </a:solidFill>
                  <a:latin typeface="FontAwesome"/>
                </a:rPr>
                <a:t></a:t>
              </a:r>
              <a:endParaRPr lang="zh-CN" altLang="en-US" sz="2800">
                <a:solidFill>
                  <a:schemeClr val="accent1"/>
                </a:solidFill>
              </a:endParaRPr>
            </a:p>
          </p:txBody>
        </p:sp>
      </p:grpSp>
      <p:grpSp>
        <p:nvGrpSpPr>
          <p:cNvPr id="48" name="组合 47"/>
          <p:cNvGrpSpPr/>
          <p:nvPr/>
        </p:nvGrpSpPr>
        <p:grpSpPr bwMode="auto">
          <a:xfrm>
            <a:off x="7713663" y="3208338"/>
            <a:ext cx="614362" cy="614362"/>
            <a:chOff x="4052453" y="3044495"/>
            <a:chExt cx="613105" cy="613105"/>
          </a:xfrm>
        </p:grpSpPr>
        <p:sp>
          <p:nvSpPr>
            <p:cNvPr id="49" name="椭圆 48"/>
            <p:cNvSpPr/>
            <p:nvPr/>
          </p:nvSpPr>
          <p:spPr>
            <a:xfrm>
              <a:off x="4052453" y="3044495"/>
              <a:ext cx="613105" cy="61310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dirty="0">
                <a:solidFill>
                  <a:schemeClr val="accent1"/>
                </a:solidFill>
              </a:endParaRPr>
            </a:p>
          </p:txBody>
        </p:sp>
        <p:sp>
          <p:nvSpPr>
            <p:cNvPr id="19475" name="文本框 49"/>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2800">
                  <a:solidFill>
                    <a:schemeClr val="accent1"/>
                  </a:solidFill>
                  <a:latin typeface="FontAwesome"/>
                </a:rPr>
                <a:t></a:t>
              </a:r>
              <a:endParaRPr lang="zh-CN" altLang="en-US" sz="2800">
                <a:solidFill>
                  <a:schemeClr val="accent1"/>
                </a:solidFill>
              </a:endParaRPr>
            </a:p>
          </p:txBody>
        </p:sp>
      </p:grpSp>
      <p:grpSp>
        <p:nvGrpSpPr>
          <p:cNvPr id="8" name="组合 7"/>
          <p:cNvGrpSpPr/>
          <p:nvPr/>
        </p:nvGrpSpPr>
        <p:grpSpPr bwMode="auto">
          <a:xfrm>
            <a:off x="4935538" y="3930650"/>
            <a:ext cx="1779587" cy="780052"/>
            <a:chOff x="4935245" y="3931169"/>
            <a:chExt cx="1780309" cy="780079"/>
          </a:xfrm>
        </p:grpSpPr>
        <p:sp>
          <p:nvSpPr>
            <p:cNvPr id="51" name="文本框 50"/>
            <p:cNvSpPr txBox="1"/>
            <p:nvPr/>
          </p:nvSpPr>
          <p:spPr>
            <a:xfrm>
              <a:off x="5121057" y="3931169"/>
              <a:ext cx="1459505" cy="260359"/>
            </a:xfrm>
            <a:prstGeom prst="rect">
              <a:avLst/>
            </a:prstGeom>
            <a:noFill/>
          </p:spPr>
          <p:txBody>
            <a:bodyPr>
              <a:spAutoFit/>
            </a:bodyPr>
            <a:lstStyle/>
            <a:p>
              <a:pPr algn="ctr" defTabSz="685165" eaLnBrk="1" fontAlgn="auto" hangingPunct="1">
                <a:spcBef>
                  <a:spcPts val="0"/>
                </a:spcBef>
                <a:spcAft>
                  <a:spcPts val="0"/>
                </a:spcAft>
                <a:defRPr/>
              </a:pPr>
              <a:r>
                <a:rPr lang="zh-CN" altLang="en-US" sz="1100" dirty="0">
                  <a:solidFill>
                    <a:schemeClr val="bg1"/>
                  </a:solidFill>
                  <a:latin typeface="+mn-ea"/>
                  <a:ea typeface="+mn-ea"/>
                  <a:cs typeface="Open Sans" panose="020B0606030504020204" pitchFamily="34" charset="0"/>
                </a:rPr>
                <a:t>订单模块</a:t>
              </a:r>
              <a:endParaRPr lang="zh-CN" altLang="en-US" sz="1100" dirty="0">
                <a:solidFill>
                  <a:schemeClr val="bg1"/>
                </a:solidFill>
                <a:latin typeface="+mn-ea"/>
                <a:ea typeface="+mn-ea"/>
                <a:cs typeface="Open Sans" panose="020B0606030504020204" pitchFamily="34" charset="0"/>
              </a:endParaRPr>
            </a:p>
          </p:txBody>
        </p:sp>
        <p:sp>
          <p:nvSpPr>
            <p:cNvPr id="19473" name="文本框 51"/>
            <p:cNvSpPr txBox="1">
              <a:spLocks noChangeArrowheads="1"/>
            </p:cNvSpPr>
            <p:nvPr/>
          </p:nvSpPr>
          <p:spPr bwMode="auto">
            <a:xfrm>
              <a:off x="4935245" y="4158144"/>
              <a:ext cx="1780309" cy="553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1000">
                  <a:solidFill>
                    <a:schemeClr val="bg1"/>
                  </a:solidFill>
                </a:rPr>
                <a:t>用户可支付产品订单，并在个人中心查看，管理员可进行管理操作</a:t>
              </a:r>
              <a:endParaRPr lang="zh-CN" altLang="en-US" sz="1000">
                <a:solidFill>
                  <a:schemeClr val="bg1"/>
                </a:solidFill>
              </a:endParaRPr>
            </a:p>
          </p:txBody>
        </p:sp>
      </p:grpSp>
      <p:grpSp>
        <p:nvGrpSpPr>
          <p:cNvPr id="9" name="组合 8"/>
          <p:cNvGrpSpPr/>
          <p:nvPr/>
        </p:nvGrpSpPr>
        <p:grpSpPr bwMode="auto">
          <a:xfrm>
            <a:off x="7119938" y="3930650"/>
            <a:ext cx="1781175" cy="625747"/>
            <a:chOff x="7120362" y="3931169"/>
            <a:chExt cx="1780309" cy="625769"/>
          </a:xfrm>
        </p:grpSpPr>
        <p:sp>
          <p:nvSpPr>
            <p:cNvPr id="19470" name="文本框 52"/>
            <p:cNvSpPr txBox="1">
              <a:spLocks noChangeArrowheads="1"/>
            </p:cNvSpPr>
            <p:nvPr/>
          </p:nvSpPr>
          <p:spPr bwMode="auto">
            <a:xfrm>
              <a:off x="7305713" y="3931169"/>
              <a:ext cx="1460739" cy="260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1100">
                  <a:solidFill>
                    <a:schemeClr val="bg1"/>
                  </a:solidFill>
                </a:rPr>
                <a:t>支付模块</a:t>
              </a:r>
              <a:endParaRPr lang="zh-CN" altLang="en-US" sz="1100">
                <a:solidFill>
                  <a:schemeClr val="bg1"/>
                </a:solidFill>
              </a:endParaRPr>
            </a:p>
          </p:txBody>
        </p:sp>
        <p:sp>
          <p:nvSpPr>
            <p:cNvPr id="19471" name="文本框 53"/>
            <p:cNvSpPr txBox="1">
              <a:spLocks noChangeArrowheads="1"/>
            </p:cNvSpPr>
            <p:nvPr/>
          </p:nvSpPr>
          <p:spPr bwMode="auto">
            <a:xfrm>
              <a:off x="7120362" y="4158144"/>
              <a:ext cx="1780309" cy="398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1000">
                  <a:solidFill>
                    <a:schemeClr val="bg1"/>
                  </a:solidFill>
                </a:rPr>
                <a:t>包括个人余额的充值，以及订单的支付</a:t>
              </a:r>
              <a:endParaRPr lang="zh-CN" altLang="en-US" sz="1000">
                <a:solidFill>
                  <a:schemeClr val="bg1"/>
                </a:solidFill>
              </a:endParaRPr>
            </a:p>
          </p:txBody>
        </p:sp>
      </p:grpSp>
      <p:grpSp>
        <p:nvGrpSpPr>
          <p:cNvPr id="7" name="组合 6"/>
          <p:cNvGrpSpPr/>
          <p:nvPr/>
        </p:nvGrpSpPr>
        <p:grpSpPr bwMode="auto">
          <a:xfrm>
            <a:off x="-128270" y="1169670"/>
            <a:ext cx="3025140" cy="3973830"/>
            <a:chOff x="-148166" y="609832"/>
            <a:chExt cx="3045114" cy="4533668"/>
          </a:xfrm>
        </p:grpSpPr>
        <p:pic>
          <p:nvPicPr>
            <p:cNvPr id="1946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8166" y="609832"/>
              <a:ext cx="3045114" cy="4533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602793" y="1336870"/>
              <a:ext cx="1644806" cy="2903389"/>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grpSp>
      <p:sp>
        <p:nvSpPr>
          <p:cNvPr id="13320" name="Title 13"/>
          <p:cNvSpPr txBox="1"/>
          <p:nvPr/>
        </p:nvSpPr>
        <p:spPr bwMode="auto">
          <a:xfrm>
            <a:off x="257493" y="274320"/>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2.</a:t>
            </a:r>
            <a:r>
              <a:rPr lang="zh-CN" altLang="en-US" sz="2000">
                <a:solidFill>
                  <a:schemeClr val="bg1"/>
                </a:solidFill>
              </a:rPr>
              <a:t>项目分析</a:t>
            </a:r>
            <a:endParaRPr lang="zh-CN" altLang="en-US" sz="2000">
              <a:solidFill>
                <a:schemeClr val="bg1"/>
              </a:solidFill>
            </a:endParaRPr>
          </a:p>
        </p:txBody>
      </p:sp>
      <p:sp>
        <p:nvSpPr>
          <p:cNvPr id="66" name="Freeform 252"/>
          <p:cNvSpPr/>
          <p:nvPr/>
        </p:nvSpPr>
        <p:spPr bwMode="auto">
          <a:xfrm>
            <a:off x="1640961" y="247833"/>
            <a:ext cx="332632" cy="36199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685165" eaLnBrk="1" fontAlgn="auto" hangingPunct="1">
              <a:spcBef>
                <a:spcPts val="0"/>
              </a:spcBef>
              <a:spcAft>
                <a:spcPts val="0"/>
              </a:spcAft>
              <a:defRPr/>
            </a:pPr>
            <a:endParaRPr lang="zh-CN" altLang="en-US" sz="1350" dirty="0">
              <a:solidFill>
                <a:schemeClr val="bg1">
                  <a:lumMod val="95000"/>
                </a:schemeClr>
              </a:solidFill>
            </a:endParaRPr>
          </a:p>
        </p:txBody>
      </p:sp>
      <p:grpSp>
        <p:nvGrpSpPr>
          <p:cNvPr id="11" name="组合 10"/>
          <p:cNvGrpSpPr/>
          <p:nvPr/>
        </p:nvGrpSpPr>
        <p:grpSpPr bwMode="auto">
          <a:xfrm>
            <a:off x="5456555" y="1451293"/>
            <a:ext cx="614363" cy="614362"/>
            <a:chOff x="4052453" y="3044495"/>
            <a:chExt cx="613105" cy="613105"/>
          </a:xfrm>
        </p:grpSpPr>
        <p:sp>
          <p:nvSpPr>
            <p:cNvPr id="12" name="椭圆 11"/>
            <p:cNvSpPr/>
            <p:nvPr/>
          </p:nvSpPr>
          <p:spPr>
            <a:xfrm>
              <a:off x="4052453" y="3044495"/>
              <a:ext cx="613105" cy="61310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dirty="0">
                <a:solidFill>
                  <a:schemeClr val="accent1"/>
                </a:solidFill>
              </a:endParaRPr>
            </a:p>
          </p:txBody>
        </p:sp>
        <p:sp>
          <p:nvSpPr>
            <p:cNvPr id="13" name="文本框 37"/>
            <p:cNvSpPr txBox="1">
              <a:spLocks noChangeArrowheads="1"/>
            </p:cNvSpPr>
            <p:nvPr/>
          </p:nvSpPr>
          <p:spPr bwMode="auto">
            <a:xfrm>
              <a:off x="4101248" y="3110400"/>
              <a:ext cx="503791" cy="52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2800">
                  <a:solidFill>
                    <a:schemeClr val="accent1"/>
                  </a:solidFill>
                  <a:latin typeface="FontAwesome"/>
                </a:rPr>
                <a:t></a:t>
              </a:r>
              <a:endParaRPr lang="zh-CN" altLang="en-US" sz="2800">
                <a:solidFill>
                  <a:schemeClr val="accent1"/>
                </a:solidFill>
              </a:endParaRPr>
            </a:p>
          </p:txBody>
        </p:sp>
      </p:grpSp>
      <p:grpSp>
        <p:nvGrpSpPr>
          <p:cNvPr id="14" name="组合 13"/>
          <p:cNvGrpSpPr/>
          <p:nvPr/>
        </p:nvGrpSpPr>
        <p:grpSpPr bwMode="auto">
          <a:xfrm>
            <a:off x="2749550" y="2186940"/>
            <a:ext cx="1779588" cy="625747"/>
            <a:chOff x="2787394" y="3931169"/>
            <a:chExt cx="1780309" cy="625769"/>
          </a:xfrm>
        </p:grpSpPr>
        <p:sp>
          <p:nvSpPr>
            <p:cNvPr id="15" name="文本框 39"/>
            <p:cNvSpPr txBox="1">
              <a:spLocks noChangeArrowheads="1"/>
            </p:cNvSpPr>
            <p:nvPr/>
          </p:nvSpPr>
          <p:spPr bwMode="auto">
            <a:xfrm>
              <a:off x="2972745" y="3931169"/>
              <a:ext cx="1460739" cy="260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1100">
                  <a:solidFill>
                    <a:schemeClr val="bg1"/>
                  </a:solidFill>
                </a:rPr>
                <a:t>前台界面模块</a:t>
              </a:r>
              <a:endParaRPr lang="zh-CN" altLang="en-US" sz="1100">
                <a:solidFill>
                  <a:schemeClr val="bg1"/>
                </a:solidFill>
              </a:endParaRPr>
            </a:p>
          </p:txBody>
        </p:sp>
        <p:sp>
          <p:nvSpPr>
            <p:cNvPr id="16" name="文本框 40"/>
            <p:cNvSpPr txBox="1">
              <a:spLocks noChangeArrowheads="1"/>
            </p:cNvSpPr>
            <p:nvPr/>
          </p:nvSpPr>
          <p:spPr bwMode="auto">
            <a:xfrm>
              <a:off x="2787394" y="4158144"/>
              <a:ext cx="1780309" cy="398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1000">
                  <a:solidFill>
                    <a:schemeClr val="bg1"/>
                  </a:solidFill>
                </a:rPr>
                <a:t>方便用户购买理财产品与个人信息的管理与查看</a:t>
              </a:r>
              <a:endParaRPr lang="zh-CN" altLang="en-US" sz="1000">
                <a:solidFill>
                  <a:schemeClr val="bg1"/>
                </a:solidFill>
              </a:endParaRPr>
            </a:p>
          </p:txBody>
        </p:sp>
      </p:grpSp>
      <p:grpSp>
        <p:nvGrpSpPr>
          <p:cNvPr id="17" name="组合 16"/>
          <p:cNvGrpSpPr/>
          <p:nvPr/>
        </p:nvGrpSpPr>
        <p:grpSpPr bwMode="auto">
          <a:xfrm>
            <a:off x="3308668" y="1476693"/>
            <a:ext cx="612775" cy="612775"/>
            <a:chOff x="4052453" y="3044495"/>
            <a:chExt cx="613105" cy="613105"/>
          </a:xfrm>
        </p:grpSpPr>
        <p:sp>
          <p:nvSpPr>
            <p:cNvPr id="18" name="椭圆 17"/>
            <p:cNvSpPr/>
            <p:nvPr/>
          </p:nvSpPr>
          <p:spPr>
            <a:xfrm>
              <a:off x="4052453" y="3044495"/>
              <a:ext cx="613105" cy="61310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dirty="0">
                <a:solidFill>
                  <a:schemeClr val="accent1"/>
                </a:solidFill>
              </a:endParaRPr>
            </a:p>
          </p:txBody>
        </p:sp>
        <p:sp>
          <p:nvSpPr>
            <p:cNvPr id="19" name="文本框 43"/>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2800">
                  <a:solidFill>
                    <a:schemeClr val="accent1"/>
                  </a:solidFill>
                  <a:latin typeface="FontAwesome"/>
                </a:rPr>
                <a:t></a:t>
              </a:r>
              <a:endParaRPr lang="zh-CN" altLang="en-US" sz="2800">
                <a:solidFill>
                  <a:schemeClr val="accent1"/>
                </a:solidFill>
              </a:endParaRPr>
            </a:p>
          </p:txBody>
        </p:sp>
      </p:grpSp>
      <p:grpSp>
        <p:nvGrpSpPr>
          <p:cNvPr id="20" name="组合 19"/>
          <p:cNvGrpSpPr/>
          <p:nvPr/>
        </p:nvGrpSpPr>
        <p:grpSpPr bwMode="auto">
          <a:xfrm>
            <a:off x="7661593" y="1470343"/>
            <a:ext cx="614362" cy="614362"/>
            <a:chOff x="4052453" y="3044495"/>
            <a:chExt cx="613105" cy="613105"/>
          </a:xfrm>
        </p:grpSpPr>
        <p:sp>
          <p:nvSpPr>
            <p:cNvPr id="21" name="椭圆 20"/>
            <p:cNvSpPr/>
            <p:nvPr/>
          </p:nvSpPr>
          <p:spPr>
            <a:xfrm>
              <a:off x="4052453" y="3044495"/>
              <a:ext cx="613105" cy="61310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dirty="0">
                <a:solidFill>
                  <a:schemeClr val="accent1"/>
                </a:solidFill>
              </a:endParaRPr>
            </a:p>
          </p:txBody>
        </p:sp>
        <p:sp>
          <p:nvSpPr>
            <p:cNvPr id="22" name="文本框 49"/>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2800">
                  <a:solidFill>
                    <a:schemeClr val="accent1"/>
                  </a:solidFill>
                  <a:latin typeface="FontAwesome"/>
                </a:rPr>
                <a:t></a:t>
              </a:r>
              <a:endParaRPr lang="zh-CN" altLang="en-US" sz="2800">
                <a:solidFill>
                  <a:schemeClr val="accent1"/>
                </a:solidFill>
              </a:endParaRPr>
            </a:p>
          </p:txBody>
        </p:sp>
      </p:grpSp>
      <p:grpSp>
        <p:nvGrpSpPr>
          <p:cNvPr id="23" name="组合 22"/>
          <p:cNvGrpSpPr/>
          <p:nvPr/>
        </p:nvGrpSpPr>
        <p:grpSpPr bwMode="auto">
          <a:xfrm>
            <a:off x="4883468" y="2192655"/>
            <a:ext cx="1779587" cy="625747"/>
            <a:chOff x="4935245" y="3931169"/>
            <a:chExt cx="1780309" cy="625769"/>
          </a:xfrm>
        </p:grpSpPr>
        <p:sp>
          <p:nvSpPr>
            <p:cNvPr id="24" name="文本框 23"/>
            <p:cNvSpPr txBox="1"/>
            <p:nvPr/>
          </p:nvSpPr>
          <p:spPr>
            <a:xfrm>
              <a:off x="5121057" y="3931169"/>
              <a:ext cx="1459505" cy="260359"/>
            </a:xfrm>
            <a:prstGeom prst="rect">
              <a:avLst/>
            </a:prstGeom>
            <a:noFill/>
          </p:spPr>
          <p:txBody>
            <a:bodyPr>
              <a:spAutoFit/>
            </a:bodyPr>
            <a:lstStyle/>
            <a:p>
              <a:pPr algn="ctr" defTabSz="685165" eaLnBrk="1" fontAlgn="auto" hangingPunct="1">
                <a:spcBef>
                  <a:spcPts val="0"/>
                </a:spcBef>
                <a:spcAft>
                  <a:spcPts val="0"/>
                </a:spcAft>
                <a:defRPr/>
              </a:pPr>
              <a:r>
                <a:rPr lang="zh-CN" altLang="en-US" sz="1100" dirty="0">
                  <a:solidFill>
                    <a:schemeClr val="bg1"/>
                  </a:solidFill>
                  <a:latin typeface="+mn-ea"/>
                  <a:ea typeface="+mn-ea"/>
                  <a:cs typeface="Open Sans" panose="020B0606030504020204" pitchFamily="34" charset="0"/>
                </a:rPr>
                <a:t>用户中心模块</a:t>
              </a:r>
              <a:endParaRPr lang="zh-CN" altLang="en-US" sz="1100" dirty="0">
                <a:solidFill>
                  <a:schemeClr val="bg1"/>
                </a:solidFill>
                <a:latin typeface="+mn-ea"/>
                <a:ea typeface="+mn-ea"/>
                <a:cs typeface="Open Sans" panose="020B0606030504020204" pitchFamily="34" charset="0"/>
              </a:endParaRPr>
            </a:p>
          </p:txBody>
        </p:sp>
        <p:sp>
          <p:nvSpPr>
            <p:cNvPr id="25" name="文本框 51"/>
            <p:cNvSpPr txBox="1">
              <a:spLocks noChangeArrowheads="1"/>
            </p:cNvSpPr>
            <p:nvPr/>
          </p:nvSpPr>
          <p:spPr bwMode="auto">
            <a:xfrm>
              <a:off x="4935245" y="4158144"/>
              <a:ext cx="1780309" cy="398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1000">
                  <a:solidFill>
                    <a:schemeClr val="bg1"/>
                  </a:solidFill>
                </a:rPr>
                <a:t>可查看用户支付的订单，以及收入消费的具体情况</a:t>
              </a:r>
              <a:endParaRPr lang="zh-CN" altLang="en-US" sz="1000">
                <a:solidFill>
                  <a:schemeClr val="bg1"/>
                </a:solidFill>
              </a:endParaRPr>
            </a:p>
          </p:txBody>
        </p:sp>
      </p:grpSp>
      <p:grpSp>
        <p:nvGrpSpPr>
          <p:cNvPr id="26" name="组合 25"/>
          <p:cNvGrpSpPr/>
          <p:nvPr/>
        </p:nvGrpSpPr>
        <p:grpSpPr bwMode="auto">
          <a:xfrm>
            <a:off x="7081838" y="2135505"/>
            <a:ext cx="1781175" cy="780052"/>
            <a:chOff x="7120362" y="3931169"/>
            <a:chExt cx="1780309" cy="780079"/>
          </a:xfrm>
        </p:grpSpPr>
        <p:sp>
          <p:nvSpPr>
            <p:cNvPr id="27" name="文本框 52"/>
            <p:cNvSpPr txBox="1">
              <a:spLocks noChangeArrowheads="1"/>
            </p:cNvSpPr>
            <p:nvPr/>
          </p:nvSpPr>
          <p:spPr bwMode="auto">
            <a:xfrm>
              <a:off x="7305713" y="3931169"/>
              <a:ext cx="1460739" cy="260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1100">
                  <a:solidFill>
                    <a:schemeClr val="bg1"/>
                  </a:solidFill>
                </a:rPr>
                <a:t>后台管理模块</a:t>
              </a:r>
              <a:endParaRPr lang="zh-CN" altLang="en-US" sz="1100">
                <a:solidFill>
                  <a:schemeClr val="bg1"/>
                </a:solidFill>
              </a:endParaRPr>
            </a:p>
          </p:txBody>
        </p:sp>
        <p:sp>
          <p:nvSpPr>
            <p:cNvPr id="28" name="文本框 53"/>
            <p:cNvSpPr txBox="1">
              <a:spLocks noChangeArrowheads="1"/>
            </p:cNvSpPr>
            <p:nvPr/>
          </p:nvSpPr>
          <p:spPr bwMode="auto">
            <a:xfrm>
              <a:off x="7120362" y="4158144"/>
              <a:ext cx="1780309" cy="553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1000">
                  <a:solidFill>
                    <a:schemeClr val="bg1"/>
                  </a:solidFill>
                </a:rPr>
                <a:t>管理员进行平台的后台管理包括用户、理财产品、订单等数据的操作</a:t>
              </a:r>
              <a:endParaRPr lang="zh-CN" altLang="en-US" sz="1000">
                <a:solidFill>
                  <a:schemeClr val="bg1"/>
                </a:solidFill>
              </a:endParaRPr>
            </a:p>
          </p:txBody>
        </p:sp>
      </p:grpSp>
      <p:sp>
        <p:nvSpPr>
          <p:cNvPr id="525" name="Freeform 99"/>
          <p:cNvSpPr>
            <a:spLocks noEditPoints="1" noChangeArrowheads="1"/>
          </p:cNvSpPr>
          <p:nvPr/>
        </p:nvSpPr>
        <p:spPr bwMode="auto">
          <a:xfrm>
            <a:off x="3364865" y="1564640"/>
            <a:ext cx="501015" cy="381000"/>
          </a:xfrm>
          <a:custGeom>
            <a:avLst/>
            <a:gdLst>
              <a:gd name="T0" fmla="*/ 62 w 246"/>
              <a:gd name="T1" fmla="*/ 0 h 144"/>
              <a:gd name="T2" fmla="*/ 189 w 246"/>
              <a:gd name="T3" fmla="*/ 0 h 144"/>
              <a:gd name="T4" fmla="*/ 246 w 246"/>
              <a:gd name="T5" fmla="*/ 80 h 144"/>
              <a:gd name="T6" fmla="*/ 232 w 246"/>
              <a:gd name="T7" fmla="*/ 80 h 144"/>
              <a:gd name="T8" fmla="*/ 232 w 246"/>
              <a:gd name="T9" fmla="*/ 130 h 144"/>
              <a:gd name="T10" fmla="*/ 246 w 246"/>
              <a:gd name="T11" fmla="*/ 130 h 144"/>
              <a:gd name="T12" fmla="*/ 246 w 246"/>
              <a:gd name="T13" fmla="*/ 144 h 144"/>
              <a:gd name="T14" fmla="*/ 0 w 246"/>
              <a:gd name="T15" fmla="*/ 144 h 144"/>
              <a:gd name="T16" fmla="*/ 0 w 246"/>
              <a:gd name="T17" fmla="*/ 130 h 144"/>
              <a:gd name="T18" fmla="*/ 19 w 246"/>
              <a:gd name="T19" fmla="*/ 130 h 144"/>
              <a:gd name="T20" fmla="*/ 19 w 246"/>
              <a:gd name="T21" fmla="*/ 88 h 144"/>
              <a:gd name="T22" fmla="*/ 7 w 246"/>
              <a:gd name="T23" fmla="*/ 88 h 144"/>
              <a:gd name="T24" fmla="*/ 0 w 246"/>
              <a:gd name="T25" fmla="*/ 73 h 144"/>
              <a:gd name="T26" fmla="*/ 62 w 246"/>
              <a:gd name="T27" fmla="*/ 0 h 144"/>
              <a:gd name="T28" fmla="*/ 62 w 246"/>
              <a:gd name="T29" fmla="*/ 0 h 144"/>
              <a:gd name="T30" fmla="*/ 213 w 246"/>
              <a:gd name="T31" fmla="*/ 130 h 144"/>
              <a:gd name="T32" fmla="*/ 213 w 246"/>
              <a:gd name="T33" fmla="*/ 80 h 144"/>
              <a:gd name="T34" fmla="*/ 142 w 246"/>
              <a:gd name="T35" fmla="*/ 80 h 144"/>
              <a:gd name="T36" fmla="*/ 142 w 246"/>
              <a:gd name="T37" fmla="*/ 130 h 144"/>
              <a:gd name="T38" fmla="*/ 152 w 246"/>
              <a:gd name="T39" fmla="*/ 130 h 144"/>
              <a:gd name="T40" fmla="*/ 152 w 246"/>
              <a:gd name="T41" fmla="*/ 85 h 144"/>
              <a:gd name="T42" fmla="*/ 180 w 246"/>
              <a:gd name="T43" fmla="*/ 85 h 144"/>
              <a:gd name="T44" fmla="*/ 180 w 246"/>
              <a:gd name="T45" fmla="*/ 130 h 144"/>
              <a:gd name="T46" fmla="*/ 213 w 246"/>
              <a:gd name="T47" fmla="*/ 130 h 144"/>
              <a:gd name="T48" fmla="*/ 213 w 246"/>
              <a:gd name="T49" fmla="*/ 130 h 144"/>
              <a:gd name="T50" fmla="*/ 123 w 246"/>
              <a:gd name="T51" fmla="*/ 130 h 144"/>
              <a:gd name="T52" fmla="*/ 123 w 246"/>
              <a:gd name="T53" fmla="*/ 80 h 144"/>
              <a:gd name="T54" fmla="*/ 118 w 246"/>
              <a:gd name="T55" fmla="*/ 80 h 144"/>
              <a:gd name="T56" fmla="*/ 71 w 246"/>
              <a:gd name="T57" fmla="*/ 14 h 144"/>
              <a:gd name="T58" fmla="*/ 26 w 246"/>
              <a:gd name="T59" fmla="*/ 69 h 144"/>
              <a:gd name="T60" fmla="*/ 29 w 246"/>
              <a:gd name="T61" fmla="*/ 69 h 144"/>
              <a:gd name="T62" fmla="*/ 38 w 246"/>
              <a:gd name="T63" fmla="*/ 69 h 144"/>
              <a:gd name="T64" fmla="*/ 38 w 246"/>
              <a:gd name="T65" fmla="*/ 130 h 144"/>
              <a:gd name="T66" fmla="*/ 123 w 246"/>
              <a:gd name="T67" fmla="*/ 130 h 144"/>
              <a:gd name="T68" fmla="*/ 123 w 246"/>
              <a:gd name="T69" fmla="*/ 130 h 144"/>
              <a:gd name="T70" fmla="*/ 62 w 246"/>
              <a:gd name="T71" fmla="*/ 78 h 144"/>
              <a:gd name="T72" fmla="*/ 62 w 246"/>
              <a:gd name="T73" fmla="*/ 114 h 144"/>
              <a:gd name="T74" fmla="*/ 85 w 246"/>
              <a:gd name="T75" fmla="*/ 114 h 144"/>
              <a:gd name="T76" fmla="*/ 85 w 246"/>
              <a:gd name="T77" fmla="*/ 78 h 144"/>
              <a:gd name="T78" fmla="*/ 62 w 246"/>
              <a:gd name="T79" fmla="*/ 78 h 14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46"/>
              <a:gd name="T121" fmla="*/ 0 h 144"/>
              <a:gd name="T122" fmla="*/ 246 w 246"/>
              <a:gd name="T123" fmla="*/ 144 h 14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46" h="144">
                <a:moveTo>
                  <a:pt x="62" y="0"/>
                </a:moveTo>
                <a:lnTo>
                  <a:pt x="189" y="0"/>
                </a:lnTo>
                <a:lnTo>
                  <a:pt x="246" y="80"/>
                </a:lnTo>
                <a:lnTo>
                  <a:pt x="232" y="80"/>
                </a:lnTo>
                <a:lnTo>
                  <a:pt x="232" y="130"/>
                </a:lnTo>
                <a:lnTo>
                  <a:pt x="246" y="130"/>
                </a:lnTo>
                <a:lnTo>
                  <a:pt x="246" y="144"/>
                </a:lnTo>
                <a:lnTo>
                  <a:pt x="0" y="144"/>
                </a:lnTo>
                <a:lnTo>
                  <a:pt x="0" y="130"/>
                </a:lnTo>
                <a:lnTo>
                  <a:pt x="19" y="130"/>
                </a:lnTo>
                <a:lnTo>
                  <a:pt x="19" y="88"/>
                </a:lnTo>
                <a:lnTo>
                  <a:pt x="7" y="88"/>
                </a:lnTo>
                <a:lnTo>
                  <a:pt x="0" y="73"/>
                </a:lnTo>
                <a:lnTo>
                  <a:pt x="62" y="0"/>
                </a:lnTo>
                <a:lnTo>
                  <a:pt x="62" y="0"/>
                </a:lnTo>
                <a:close/>
                <a:moveTo>
                  <a:pt x="213" y="130"/>
                </a:moveTo>
                <a:lnTo>
                  <a:pt x="213" y="80"/>
                </a:lnTo>
                <a:lnTo>
                  <a:pt x="142" y="80"/>
                </a:lnTo>
                <a:lnTo>
                  <a:pt x="142" y="130"/>
                </a:lnTo>
                <a:lnTo>
                  <a:pt x="152" y="130"/>
                </a:lnTo>
                <a:lnTo>
                  <a:pt x="152" y="85"/>
                </a:lnTo>
                <a:lnTo>
                  <a:pt x="180" y="85"/>
                </a:lnTo>
                <a:lnTo>
                  <a:pt x="180" y="130"/>
                </a:lnTo>
                <a:lnTo>
                  <a:pt x="213" y="130"/>
                </a:lnTo>
                <a:lnTo>
                  <a:pt x="213" y="130"/>
                </a:lnTo>
                <a:close/>
                <a:moveTo>
                  <a:pt x="123" y="130"/>
                </a:moveTo>
                <a:lnTo>
                  <a:pt x="123" y="80"/>
                </a:lnTo>
                <a:lnTo>
                  <a:pt x="118" y="80"/>
                </a:lnTo>
                <a:lnTo>
                  <a:pt x="71" y="14"/>
                </a:lnTo>
                <a:lnTo>
                  <a:pt x="26" y="69"/>
                </a:lnTo>
                <a:lnTo>
                  <a:pt x="29" y="69"/>
                </a:lnTo>
                <a:lnTo>
                  <a:pt x="38" y="69"/>
                </a:lnTo>
                <a:lnTo>
                  <a:pt x="38" y="130"/>
                </a:lnTo>
                <a:lnTo>
                  <a:pt x="123" y="130"/>
                </a:lnTo>
                <a:lnTo>
                  <a:pt x="123" y="130"/>
                </a:lnTo>
                <a:close/>
                <a:moveTo>
                  <a:pt x="62" y="78"/>
                </a:moveTo>
                <a:lnTo>
                  <a:pt x="62" y="114"/>
                </a:lnTo>
                <a:lnTo>
                  <a:pt x="85" y="114"/>
                </a:lnTo>
                <a:lnTo>
                  <a:pt x="85" y="78"/>
                </a:lnTo>
                <a:lnTo>
                  <a:pt x="62" y="78"/>
                </a:lnTo>
                <a:close/>
              </a:path>
            </a:pathLst>
          </a:custGeom>
          <a:solidFill>
            <a:schemeClr val="bg1"/>
          </a:solidFill>
          <a:ln>
            <a:noFill/>
          </a:ln>
        </p:spPr>
        <p:txBody>
          <a:bodyPr/>
          <a:p>
            <a:pPr defTabSz="685165" eaLnBrk="1" fontAlgn="auto" hangingPunct="1">
              <a:spcBef>
                <a:spcPts val="0"/>
              </a:spcBef>
              <a:spcAft>
                <a:spcPts val="0"/>
              </a:spcAft>
              <a:defRPr/>
            </a:pPr>
            <a:endParaRPr lang="zh-CN" altLang="zh-CN" sz="890">
              <a:solidFill>
                <a:srgbClr val="000000"/>
              </a:solidFill>
              <a:latin typeface="Calibri" panose="020F0502020204030204" pitchFamily="34" charset="0"/>
              <a:ea typeface="+mn-ea"/>
              <a:sym typeface="宋体" panose="02010600030101010101" pitchFamily="2" charset="-122"/>
            </a:endParaRPr>
          </a:p>
        </p:txBody>
      </p:sp>
      <p:sp>
        <p:nvSpPr>
          <p:cNvPr id="52" name="Freeform 51"/>
          <p:cNvSpPr>
            <a:spLocks noEditPoints="1"/>
          </p:cNvSpPr>
          <p:nvPr/>
        </p:nvSpPr>
        <p:spPr bwMode="auto">
          <a:xfrm>
            <a:off x="5557520" y="1537335"/>
            <a:ext cx="322580" cy="416560"/>
          </a:xfrm>
          <a:custGeom>
            <a:avLst/>
            <a:gdLst>
              <a:gd name="T0" fmla="*/ 55 w 110"/>
              <a:gd name="T1" fmla="*/ 62 h 142"/>
              <a:gd name="T2" fmla="*/ 0 w 110"/>
              <a:gd name="T3" fmla="*/ 138 h 142"/>
              <a:gd name="T4" fmla="*/ 0 w 110"/>
              <a:gd name="T5" fmla="*/ 142 h 142"/>
              <a:gd name="T6" fmla="*/ 110 w 110"/>
              <a:gd name="T7" fmla="*/ 142 h 142"/>
              <a:gd name="T8" fmla="*/ 110 w 110"/>
              <a:gd name="T9" fmla="*/ 138 h 142"/>
              <a:gd name="T10" fmla="*/ 55 w 110"/>
              <a:gd name="T11" fmla="*/ 62 h 142"/>
              <a:gd name="T12" fmla="*/ 56 w 110"/>
              <a:gd name="T13" fmla="*/ 55 h 142"/>
              <a:gd name="T14" fmla="*/ 84 w 110"/>
              <a:gd name="T15" fmla="*/ 27 h 142"/>
              <a:gd name="T16" fmla="*/ 56 w 110"/>
              <a:gd name="T17" fmla="*/ 0 h 142"/>
              <a:gd name="T18" fmla="*/ 28 w 110"/>
              <a:gd name="T19" fmla="*/ 27 h 142"/>
              <a:gd name="T20" fmla="*/ 56 w 110"/>
              <a:gd name="T21" fmla="*/ 5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42">
                <a:moveTo>
                  <a:pt x="55" y="62"/>
                </a:moveTo>
                <a:cubicBezTo>
                  <a:pt x="25" y="62"/>
                  <a:pt x="0" y="96"/>
                  <a:pt x="0" y="138"/>
                </a:cubicBezTo>
                <a:cubicBezTo>
                  <a:pt x="0" y="139"/>
                  <a:pt x="0" y="140"/>
                  <a:pt x="0" y="142"/>
                </a:cubicBezTo>
                <a:cubicBezTo>
                  <a:pt x="110" y="142"/>
                  <a:pt x="110" y="142"/>
                  <a:pt x="110" y="142"/>
                </a:cubicBezTo>
                <a:cubicBezTo>
                  <a:pt x="110" y="140"/>
                  <a:pt x="110" y="139"/>
                  <a:pt x="110" y="138"/>
                </a:cubicBezTo>
                <a:cubicBezTo>
                  <a:pt x="110" y="96"/>
                  <a:pt x="86" y="62"/>
                  <a:pt x="55" y="62"/>
                </a:cubicBezTo>
                <a:close/>
                <a:moveTo>
                  <a:pt x="56" y="55"/>
                </a:moveTo>
                <a:cubicBezTo>
                  <a:pt x="71" y="55"/>
                  <a:pt x="84" y="42"/>
                  <a:pt x="84" y="27"/>
                </a:cubicBezTo>
                <a:cubicBezTo>
                  <a:pt x="84" y="12"/>
                  <a:pt x="71" y="0"/>
                  <a:pt x="56" y="0"/>
                </a:cubicBezTo>
                <a:cubicBezTo>
                  <a:pt x="40" y="0"/>
                  <a:pt x="28" y="12"/>
                  <a:pt x="28" y="27"/>
                </a:cubicBezTo>
                <a:cubicBezTo>
                  <a:pt x="28" y="42"/>
                  <a:pt x="40" y="55"/>
                  <a:pt x="56" y="55"/>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53" name="Freeform 52"/>
          <p:cNvSpPr>
            <a:spLocks noEditPoints="1"/>
          </p:cNvSpPr>
          <p:nvPr/>
        </p:nvSpPr>
        <p:spPr bwMode="auto">
          <a:xfrm>
            <a:off x="5824220" y="1658620"/>
            <a:ext cx="194310" cy="286385"/>
          </a:xfrm>
          <a:custGeom>
            <a:avLst/>
            <a:gdLst>
              <a:gd name="T0" fmla="*/ 18 w 55"/>
              <a:gd name="T1" fmla="*/ 42 h 95"/>
              <a:gd name="T2" fmla="*/ 10 w 55"/>
              <a:gd name="T3" fmla="*/ 43 h 95"/>
              <a:gd name="T4" fmla="*/ 21 w 55"/>
              <a:gd name="T5" fmla="*/ 91 h 95"/>
              <a:gd name="T6" fmla="*/ 21 w 55"/>
              <a:gd name="T7" fmla="*/ 95 h 95"/>
              <a:gd name="T8" fmla="*/ 55 w 55"/>
              <a:gd name="T9" fmla="*/ 95 h 95"/>
              <a:gd name="T10" fmla="*/ 55 w 55"/>
              <a:gd name="T11" fmla="*/ 92 h 95"/>
              <a:gd name="T12" fmla="*/ 18 w 55"/>
              <a:gd name="T13" fmla="*/ 42 h 95"/>
              <a:gd name="T14" fmla="*/ 37 w 55"/>
              <a:gd name="T15" fmla="*/ 18 h 95"/>
              <a:gd name="T16" fmla="*/ 18 w 55"/>
              <a:gd name="T17" fmla="*/ 0 h 95"/>
              <a:gd name="T18" fmla="*/ 0 w 55"/>
              <a:gd name="T19" fmla="*/ 18 h 95"/>
              <a:gd name="T20" fmla="*/ 18 w 55"/>
              <a:gd name="T21" fmla="*/ 37 h 95"/>
              <a:gd name="T22" fmla="*/ 37 w 55"/>
              <a:gd name="T23"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95">
                <a:moveTo>
                  <a:pt x="18" y="42"/>
                </a:moveTo>
                <a:cubicBezTo>
                  <a:pt x="15" y="42"/>
                  <a:pt x="13" y="42"/>
                  <a:pt x="10" y="43"/>
                </a:cubicBezTo>
                <a:cubicBezTo>
                  <a:pt x="17" y="56"/>
                  <a:pt x="21" y="73"/>
                  <a:pt x="21" y="91"/>
                </a:cubicBezTo>
                <a:cubicBezTo>
                  <a:pt x="21" y="92"/>
                  <a:pt x="21" y="93"/>
                  <a:pt x="21" y="95"/>
                </a:cubicBezTo>
                <a:cubicBezTo>
                  <a:pt x="55" y="95"/>
                  <a:pt x="55" y="95"/>
                  <a:pt x="55" y="95"/>
                </a:cubicBezTo>
                <a:cubicBezTo>
                  <a:pt x="55" y="94"/>
                  <a:pt x="55" y="93"/>
                  <a:pt x="55" y="92"/>
                </a:cubicBezTo>
                <a:cubicBezTo>
                  <a:pt x="55" y="64"/>
                  <a:pt x="38" y="42"/>
                  <a:pt x="18" y="42"/>
                </a:cubicBezTo>
                <a:close/>
                <a:moveTo>
                  <a:pt x="37" y="18"/>
                </a:moveTo>
                <a:cubicBezTo>
                  <a:pt x="37" y="8"/>
                  <a:pt x="29" y="0"/>
                  <a:pt x="18" y="0"/>
                </a:cubicBezTo>
                <a:cubicBezTo>
                  <a:pt x="8" y="0"/>
                  <a:pt x="0" y="8"/>
                  <a:pt x="0" y="18"/>
                </a:cubicBezTo>
                <a:cubicBezTo>
                  <a:pt x="0" y="28"/>
                  <a:pt x="8" y="37"/>
                  <a:pt x="18" y="37"/>
                </a:cubicBezTo>
                <a:cubicBezTo>
                  <a:pt x="29" y="37"/>
                  <a:pt x="37" y="28"/>
                  <a:pt x="37" y="18"/>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29" name="Freeform 141"/>
          <p:cNvSpPr/>
          <p:nvPr/>
        </p:nvSpPr>
        <p:spPr bwMode="auto">
          <a:xfrm>
            <a:off x="7903210" y="1617028"/>
            <a:ext cx="127000" cy="93662"/>
          </a:xfrm>
          <a:custGeom>
            <a:avLst/>
            <a:gdLst>
              <a:gd name="T0" fmla="*/ 51 w 56"/>
              <a:gd name="T1" fmla="*/ 0 h 41"/>
              <a:gd name="T2" fmla="*/ 4 w 56"/>
              <a:gd name="T3" fmla="*/ 0 h 41"/>
              <a:gd name="T4" fmla="*/ 0 w 56"/>
              <a:gd name="T5" fmla="*/ 5 h 41"/>
              <a:gd name="T6" fmla="*/ 0 w 56"/>
              <a:gd name="T7" fmla="*/ 36 h 41"/>
              <a:gd name="T8" fmla="*/ 4 w 56"/>
              <a:gd name="T9" fmla="*/ 41 h 41"/>
              <a:gd name="T10" fmla="*/ 51 w 56"/>
              <a:gd name="T11" fmla="*/ 41 h 41"/>
              <a:gd name="T12" fmla="*/ 56 w 56"/>
              <a:gd name="T13" fmla="*/ 36 h 41"/>
              <a:gd name="T14" fmla="*/ 56 w 56"/>
              <a:gd name="T15" fmla="*/ 5 h 41"/>
              <a:gd name="T16" fmla="*/ 51 w 56"/>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1">
                <a:moveTo>
                  <a:pt x="51" y="0"/>
                </a:moveTo>
                <a:cubicBezTo>
                  <a:pt x="4" y="0"/>
                  <a:pt x="4" y="0"/>
                  <a:pt x="4" y="0"/>
                </a:cubicBezTo>
                <a:cubicBezTo>
                  <a:pt x="2" y="0"/>
                  <a:pt x="0" y="2"/>
                  <a:pt x="0" y="5"/>
                </a:cubicBezTo>
                <a:cubicBezTo>
                  <a:pt x="0" y="36"/>
                  <a:pt x="0" y="36"/>
                  <a:pt x="0" y="36"/>
                </a:cubicBezTo>
                <a:cubicBezTo>
                  <a:pt x="0" y="39"/>
                  <a:pt x="2" y="41"/>
                  <a:pt x="4" y="41"/>
                </a:cubicBezTo>
                <a:cubicBezTo>
                  <a:pt x="51" y="41"/>
                  <a:pt x="51" y="41"/>
                  <a:pt x="51" y="41"/>
                </a:cubicBezTo>
                <a:cubicBezTo>
                  <a:pt x="54" y="41"/>
                  <a:pt x="56" y="39"/>
                  <a:pt x="56" y="36"/>
                </a:cubicBezTo>
                <a:cubicBezTo>
                  <a:pt x="56" y="5"/>
                  <a:pt x="56" y="5"/>
                  <a:pt x="56" y="5"/>
                </a:cubicBezTo>
                <a:cubicBezTo>
                  <a:pt x="56" y="2"/>
                  <a:pt x="54" y="0"/>
                  <a:pt x="51"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30" name="Freeform 142"/>
          <p:cNvSpPr/>
          <p:nvPr/>
        </p:nvSpPr>
        <p:spPr bwMode="auto">
          <a:xfrm>
            <a:off x="7890510" y="1756728"/>
            <a:ext cx="17463" cy="7937"/>
          </a:xfrm>
          <a:custGeom>
            <a:avLst/>
            <a:gdLst>
              <a:gd name="T0" fmla="*/ 6 w 8"/>
              <a:gd name="T1" fmla="*/ 0 h 3"/>
              <a:gd name="T2" fmla="*/ 1 w 8"/>
              <a:gd name="T3" fmla="*/ 0 h 3"/>
              <a:gd name="T4" fmla="*/ 0 w 8"/>
              <a:gd name="T5" fmla="*/ 1 h 3"/>
              <a:gd name="T6" fmla="*/ 1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31" name="Freeform 143"/>
          <p:cNvSpPr/>
          <p:nvPr/>
        </p:nvSpPr>
        <p:spPr bwMode="auto">
          <a:xfrm>
            <a:off x="7917498" y="1756728"/>
            <a:ext cx="17462" cy="7937"/>
          </a:xfrm>
          <a:custGeom>
            <a:avLst/>
            <a:gdLst>
              <a:gd name="T0" fmla="*/ 6 w 8"/>
              <a:gd name="T1" fmla="*/ 0 h 3"/>
              <a:gd name="T2" fmla="*/ 1 w 8"/>
              <a:gd name="T3" fmla="*/ 0 h 3"/>
              <a:gd name="T4" fmla="*/ 0 w 8"/>
              <a:gd name="T5" fmla="*/ 1 h 3"/>
              <a:gd name="T6" fmla="*/ 1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32" name="Freeform 144"/>
          <p:cNvSpPr/>
          <p:nvPr/>
        </p:nvSpPr>
        <p:spPr bwMode="auto">
          <a:xfrm>
            <a:off x="7944485" y="1756728"/>
            <a:ext cx="17463" cy="7937"/>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33" name="Freeform 145"/>
          <p:cNvSpPr/>
          <p:nvPr/>
        </p:nvSpPr>
        <p:spPr bwMode="auto">
          <a:xfrm>
            <a:off x="7971473" y="1756728"/>
            <a:ext cx="17462" cy="7937"/>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64" name="Freeform 146"/>
          <p:cNvSpPr/>
          <p:nvPr/>
        </p:nvSpPr>
        <p:spPr bwMode="auto">
          <a:xfrm>
            <a:off x="7998460" y="1756728"/>
            <a:ext cx="17463" cy="7937"/>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65" name="Freeform 147"/>
          <p:cNvSpPr/>
          <p:nvPr/>
        </p:nvSpPr>
        <p:spPr bwMode="auto">
          <a:xfrm>
            <a:off x="8025448" y="1756728"/>
            <a:ext cx="17462" cy="7937"/>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34" name="Freeform 148"/>
          <p:cNvSpPr/>
          <p:nvPr/>
        </p:nvSpPr>
        <p:spPr bwMode="auto">
          <a:xfrm>
            <a:off x="7903210" y="1748790"/>
            <a:ext cx="19050" cy="4763"/>
          </a:xfrm>
          <a:custGeom>
            <a:avLst/>
            <a:gdLst>
              <a:gd name="T0" fmla="*/ 1 w 8"/>
              <a:gd name="T1" fmla="*/ 2 h 2"/>
              <a:gd name="T2" fmla="*/ 6 w 8"/>
              <a:gd name="T3" fmla="*/ 2 h 2"/>
              <a:gd name="T4" fmla="*/ 8 w 8"/>
              <a:gd name="T5" fmla="*/ 1 h 2"/>
              <a:gd name="T6" fmla="*/ 6 w 8"/>
              <a:gd name="T7" fmla="*/ 0 h 2"/>
              <a:gd name="T8" fmla="*/ 1 w 8"/>
              <a:gd name="T9" fmla="*/ 0 h 2"/>
              <a:gd name="T10" fmla="*/ 0 w 8"/>
              <a:gd name="T11" fmla="*/ 1 h 2"/>
              <a:gd name="T12" fmla="*/ 1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67" name="Freeform 149"/>
          <p:cNvSpPr/>
          <p:nvPr/>
        </p:nvSpPr>
        <p:spPr bwMode="auto">
          <a:xfrm>
            <a:off x="7930198" y="1748790"/>
            <a:ext cx="19050" cy="4763"/>
          </a:xfrm>
          <a:custGeom>
            <a:avLst/>
            <a:gdLst>
              <a:gd name="T0" fmla="*/ 1 w 8"/>
              <a:gd name="T1" fmla="*/ 2 h 2"/>
              <a:gd name="T2" fmla="*/ 6 w 8"/>
              <a:gd name="T3" fmla="*/ 2 h 2"/>
              <a:gd name="T4" fmla="*/ 8 w 8"/>
              <a:gd name="T5" fmla="*/ 1 h 2"/>
              <a:gd name="T6" fmla="*/ 6 w 8"/>
              <a:gd name="T7" fmla="*/ 0 h 2"/>
              <a:gd name="T8" fmla="*/ 1 w 8"/>
              <a:gd name="T9" fmla="*/ 0 h 2"/>
              <a:gd name="T10" fmla="*/ 0 w 8"/>
              <a:gd name="T11" fmla="*/ 1 h 2"/>
              <a:gd name="T12" fmla="*/ 1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68" name="Freeform 150"/>
          <p:cNvSpPr/>
          <p:nvPr/>
        </p:nvSpPr>
        <p:spPr bwMode="auto">
          <a:xfrm>
            <a:off x="7957185" y="1748790"/>
            <a:ext cx="19050" cy="4763"/>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69" name="Freeform 151"/>
          <p:cNvSpPr/>
          <p:nvPr/>
        </p:nvSpPr>
        <p:spPr bwMode="auto">
          <a:xfrm>
            <a:off x="7984173" y="1748790"/>
            <a:ext cx="19050" cy="4763"/>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0" name="Freeform 152"/>
          <p:cNvSpPr/>
          <p:nvPr/>
        </p:nvSpPr>
        <p:spPr bwMode="auto">
          <a:xfrm>
            <a:off x="8011160" y="1748790"/>
            <a:ext cx="19050" cy="4763"/>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1" name="Freeform 153"/>
          <p:cNvSpPr/>
          <p:nvPr/>
        </p:nvSpPr>
        <p:spPr bwMode="auto">
          <a:xfrm>
            <a:off x="7788910" y="1802765"/>
            <a:ext cx="125413" cy="90488"/>
          </a:xfrm>
          <a:custGeom>
            <a:avLst/>
            <a:gdLst>
              <a:gd name="T0" fmla="*/ 52 w 56"/>
              <a:gd name="T1" fmla="*/ 0 h 40"/>
              <a:gd name="T2" fmla="*/ 4 w 56"/>
              <a:gd name="T3" fmla="*/ 0 h 40"/>
              <a:gd name="T4" fmla="*/ 0 w 56"/>
              <a:gd name="T5" fmla="*/ 4 h 40"/>
              <a:gd name="T6" fmla="*/ 0 w 56"/>
              <a:gd name="T7" fmla="*/ 36 h 40"/>
              <a:gd name="T8" fmla="*/ 4 w 56"/>
              <a:gd name="T9" fmla="*/ 40 h 40"/>
              <a:gd name="T10" fmla="*/ 52 w 56"/>
              <a:gd name="T11" fmla="*/ 40 h 40"/>
              <a:gd name="T12" fmla="*/ 56 w 56"/>
              <a:gd name="T13" fmla="*/ 36 h 40"/>
              <a:gd name="T14" fmla="*/ 56 w 56"/>
              <a:gd name="T15" fmla="*/ 4 h 40"/>
              <a:gd name="T16" fmla="*/ 52 w 56"/>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0">
                <a:moveTo>
                  <a:pt x="52" y="0"/>
                </a:moveTo>
                <a:cubicBezTo>
                  <a:pt x="4" y="0"/>
                  <a:pt x="4" y="0"/>
                  <a:pt x="4" y="0"/>
                </a:cubicBezTo>
                <a:cubicBezTo>
                  <a:pt x="2" y="0"/>
                  <a:pt x="0" y="2"/>
                  <a:pt x="0" y="4"/>
                </a:cubicBezTo>
                <a:cubicBezTo>
                  <a:pt x="0" y="36"/>
                  <a:pt x="0" y="36"/>
                  <a:pt x="0" y="36"/>
                </a:cubicBezTo>
                <a:cubicBezTo>
                  <a:pt x="0" y="38"/>
                  <a:pt x="2" y="40"/>
                  <a:pt x="4" y="40"/>
                </a:cubicBezTo>
                <a:cubicBezTo>
                  <a:pt x="52" y="40"/>
                  <a:pt x="52" y="40"/>
                  <a:pt x="52" y="40"/>
                </a:cubicBezTo>
                <a:cubicBezTo>
                  <a:pt x="54" y="40"/>
                  <a:pt x="56" y="38"/>
                  <a:pt x="56" y="36"/>
                </a:cubicBezTo>
                <a:cubicBezTo>
                  <a:pt x="56" y="4"/>
                  <a:pt x="56" y="4"/>
                  <a:pt x="56" y="4"/>
                </a:cubicBezTo>
                <a:cubicBezTo>
                  <a:pt x="56" y="2"/>
                  <a:pt x="54" y="0"/>
                  <a:pt x="52"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2" name="Freeform 154"/>
          <p:cNvSpPr>
            <a:spLocks noEditPoints="1"/>
          </p:cNvSpPr>
          <p:nvPr/>
        </p:nvSpPr>
        <p:spPr bwMode="auto">
          <a:xfrm>
            <a:off x="7747635" y="1788478"/>
            <a:ext cx="207963" cy="171450"/>
          </a:xfrm>
          <a:custGeom>
            <a:avLst/>
            <a:gdLst>
              <a:gd name="T0" fmla="*/ 89 w 92"/>
              <a:gd name="T1" fmla="*/ 66 h 76"/>
              <a:gd name="T2" fmla="*/ 85 w 92"/>
              <a:gd name="T3" fmla="*/ 61 h 76"/>
              <a:gd name="T4" fmla="*/ 82 w 92"/>
              <a:gd name="T5" fmla="*/ 61 h 76"/>
              <a:gd name="T6" fmla="*/ 79 w 92"/>
              <a:gd name="T7" fmla="*/ 55 h 76"/>
              <a:gd name="T8" fmla="*/ 69 w 92"/>
              <a:gd name="T9" fmla="*/ 55 h 76"/>
              <a:gd name="T10" fmla="*/ 69 w 92"/>
              <a:gd name="T11" fmla="*/ 52 h 76"/>
              <a:gd name="T12" fmla="*/ 75 w 92"/>
              <a:gd name="T13" fmla="*/ 52 h 76"/>
              <a:gd name="T14" fmla="*/ 80 w 92"/>
              <a:gd name="T15" fmla="*/ 48 h 76"/>
              <a:gd name="T16" fmla="*/ 80 w 92"/>
              <a:gd name="T17" fmla="*/ 4 h 76"/>
              <a:gd name="T18" fmla="*/ 75 w 92"/>
              <a:gd name="T19" fmla="*/ 0 h 76"/>
              <a:gd name="T20" fmla="*/ 17 w 92"/>
              <a:gd name="T21" fmla="*/ 0 h 76"/>
              <a:gd name="T22" fmla="*/ 12 w 92"/>
              <a:gd name="T23" fmla="*/ 4 h 76"/>
              <a:gd name="T24" fmla="*/ 12 w 92"/>
              <a:gd name="T25" fmla="*/ 48 h 76"/>
              <a:gd name="T26" fmla="*/ 17 w 92"/>
              <a:gd name="T27" fmla="*/ 52 h 76"/>
              <a:gd name="T28" fmla="*/ 23 w 92"/>
              <a:gd name="T29" fmla="*/ 52 h 76"/>
              <a:gd name="T30" fmla="*/ 23 w 92"/>
              <a:gd name="T31" fmla="*/ 55 h 76"/>
              <a:gd name="T32" fmla="*/ 13 w 92"/>
              <a:gd name="T33" fmla="*/ 55 h 76"/>
              <a:gd name="T34" fmla="*/ 10 w 92"/>
              <a:gd name="T35" fmla="*/ 61 h 76"/>
              <a:gd name="T36" fmla="*/ 7 w 92"/>
              <a:gd name="T37" fmla="*/ 61 h 76"/>
              <a:gd name="T38" fmla="*/ 3 w 92"/>
              <a:gd name="T39" fmla="*/ 66 h 76"/>
              <a:gd name="T40" fmla="*/ 0 w 92"/>
              <a:gd name="T41" fmla="*/ 72 h 76"/>
              <a:gd name="T42" fmla="*/ 4 w 92"/>
              <a:gd name="T43" fmla="*/ 76 h 76"/>
              <a:gd name="T44" fmla="*/ 88 w 92"/>
              <a:gd name="T45" fmla="*/ 76 h 76"/>
              <a:gd name="T46" fmla="*/ 92 w 92"/>
              <a:gd name="T47" fmla="*/ 72 h 76"/>
              <a:gd name="T48" fmla="*/ 89 w 92"/>
              <a:gd name="T49" fmla="*/ 66 h 76"/>
              <a:gd name="T50" fmla="*/ 17 w 92"/>
              <a:gd name="T51" fmla="*/ 49 h 76"/>
              <a:gd name="T52" fmla="*/ 15 w 92"/>
              <a:gd name="T53" fmla="*/ 48 h 76"/>
              <a:gd name="T54" fmla="*/ 15 w 92"/>
              <a:gd name="T55" fmla="*/ 4 h 76"/>
              <a:gd name="T56" fmla="*/ 17 w 92"/>
              <a:gd name="T57" fmla="*/ 2 h 76"/>
              <a:gd name="T58" fmla="*/ 75 w 92"/>
              <a:gd name="T59" fmla="*/ 2 h 76"/>
              <a:gd name="T60" fmla="*/ 77 w 92"/>
              <a:gd name="T61" fmla="*/ 4 h 76"/>
              <a:gd name="T62" fmla="*/ 77 w 92"/>
              <a:gd name="T63" fmla="*/ 48 h 76"/>
              <a:gd name="T64" fmla="*/ 75 w 92"/>
              <a:gd name="T65" fmla="*/ 49 h 76"/>
              <a:gd name="T66" fmla="*/ 17 w 92"/>
              <a:gd name="T67" fmla="*/ 49 h 76"/>
              <a:gd name="T68" fmla="*/ 77 w 92"/>
              <a:gd name="T69" fmla="*/ 58 h 76"/>
              <a:gd name="T70" fmla="*/ 80 w 92"/>
              <a:gd name="T71" fmla="*/ 64 h 76"/>
              <a:gd name="T72" fmla="*/ 85 w 92"/>
              <a:gd name="T73" fmla="*/ 64 h 76"/>
              <a:gd name="T74" fmla="*/ 87 w 92"/>
              <a:gd name="T75" fmla="*/ 66 h 76"/>
              <a:gd name="T76" fmla="*/ 87 w 92"/>
              <a:gd name="T77" fmla="*/ 66 h 76"/>
              <a:gd name="T78" fmla="*/ 90 w 92"/>
              <a:gd name="T79" fmla="*/ 72 h 76"/>
              <a:gd name="T80" fmla="*/ 88 w 92"/>
              <a:gd name="T81" fmla="*/ 74 h 76"/>
              <a:gd name="T82" fmla="*/ 4 w 92"/>
              <a:gd name="T83" fmla="*/ 74 h 76"/>
              <a:gd name="T84" fmla="*/ 2 w 92"/>
              <a:gd name="T85" fmla="*/ 72 h 76"/>
              <a:gd name="T86" fmla="*/ 5 w 92"/>
              <a:gd name="T87" fmla="*/ 66 h 76"/>
              <a:gd name="T88" fmla="*/ 5 w 92"/>
              <a:gd name="T89" fmla="*/ 66 h 76"/>
              <a:gd name="T90" fmla="*/ 7 w 92"/>
              <a:gd name="T91" fmla="*/ 64 h 76"/>
              <a:gd name="T92" fmla="*/ 12 w 92"/>
              <a:gd name="T93" fmla="*/ 64 h 76"/>
              <a:gd name="T94" fmla="*/ 15 w 92"/>
              <a:gd name="T95" fmla="*/ 58 h 76"/>
              <a:gd name="T96" fmla="*/ 26 w 92"/>
              <a:gd name="T97" fmla="*/ 58 h 76"/>
              <a:gd name="T98" fmla="*/ 26 w 92"/>
              <a:gd name="T99" fmla="*/ 54 h 76"/>
              <a:gd name="T100" fmla="*/ 66 w 92"/>
              <a:gd name="T101" fmla="*/ 5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 h="76">
                <a:moveTo>
                  <a:pt x="89" y="66"/>
                </a:moveTo>
                <a:cubicBezTo>
                  <a:pt x="89" y="63"/>
                  <a:pt x="88" y="61"/>
                  <a:pt x="85" y="61"/>
                </a:cubicBezTo>
                <a:cubicBezTo>
                  <a:pt x="82" y="61"/>
                  <a:pt x="82" y="61"/>
                  <a:pt x="82" y="61"/>
                </a:cubicBezTo>
                <a:cubicBezTo>
                  <a:pt x="79" y="55"/>
                  <a:pt x="79" y="55"/>
                  <a:pt x="79" y="55"/>
                </a:cubicBezTo>
                <a:cubicBezTo>
                  <a:pt x="69" y="55"/>
                  <a:pt x="69" y="55"/>
                  <a:pt x="69" y="55"/>
                </a:cubicBezTo>
                <a:cubicBezTo>
                  <a:pt x="69" y="52"/>
                  <a:pt x="69" y="52"/>
                  <a:pt x="69" y="52"/>
                </a:cubicBezTo>
                <a:cubicBezTo>
                  <a:pt x="75" y="52"/>
                  <a:pt x="75" y="52"/>
                  <a:pt x="75" y="52"/>
                </a:cubicBezTo>
                <a:cubicBezTo>
                  <a:pt x="78" y="52"/>
                  <a:pt x="80" y="50"/>
                  <a:pt x="80" y="48"/>
                </a:cubicBezTo>
                <a:cubicBezTo>
                  <a:pt x="80" y="4"/>
                  <a:pt x="80" y="4"/>
                  <a:pt x="80" y="4"/>
                </a:cubicBezTo>
                <a:cubicBezTo>
                  <a:pt x="80" y="2"/>
                  <a:pt x="78" y="0"/>
                  <a:pt x="75" y="0"/>
                </a:cubicBezTo>
                <a:cubicBezTo>
                  <a:pt x="17" y="0"/>
                  <a:pt x="17" y="0"/>
                  <a:pt x="17" y="0"/>
                </a:cubicBezTo>
                <a:cubicBezTo>
                  <a:pt x="14" y="0"/>
                  <a:pt x="12" y="2"/>
                  <a:pt x="12" y="4"/>
                </a:cubicBezTo>
                <a:cubicBezTo>
                  <a:pt x="12" y="48"/>
                  <a:pt x="12" y="48"/>
                  <a:pt x="12" y="48"/>
                </a:cubicBezTo>
                <a:cubicBezTo>
                  <a:pt x="12" y="50"/>
                  <a:pt x="14" y="52"/>
                  <a:pt x="17" y="52"/>
                </a:cubicBezTo>
                <a:cubicBezTo>
                  <a:pt x="23" y="52"/>
                  <a:pt x="23" y="52"/>
                  <a:pt x="23" y="52"/>
                </a:cubicBezTo>
                <a:cubicBezTo>
                  <a:pt x="23" y="55"/>
                  <a:pt x="23" y="55"/>
                  <a:pt x="23" y="55"/>
                </a:cubicBezTo>
                <a:cubicBezTo>
                  <a:pt x="13" y="55"/>
                  <a:pt x="13" y="55"/>
                  <a:pt x="13" y="55"/>
                </a:cubicBezTo>
                <a:cubicBezTo>
                  <a:pt x="10" y="61"/>
                  <a:pt x="10" y="61"/>
                  <a:pt x="10" y="61"/>
                </a:cubicBezTo>
                <a:cubicBezTo>
                  <a:pt x="7" y="61"/>
                  <a:pt x="7" y="61"/>
                  <a:pt x="7" y="61"/>
                </a:cubicBezTo>
                <a:cubicBezTo>
                  <a:pt x="4" y="61"/>
                  <a:pt x="3" y="63"/>
                  <a:pt x="3" y="66"/>
                </a:cubicBezTo>
                <a:cubicBezTo>
                  <a:pt x="0" y="72"/>
                  <a:pt x="0" y="72"/>
                  <a:pt x="0" y="72"/>
                </a:cubicBezTo>
                <a:cubicBezTo>
                  <a:pt x="0" y="75"/>
                  <a:pt x="1" y="76"/>
                  <a:pt x="4" y="76"/>
                </a:cubicBezTo>
                <a:cubicBezTo>
                  <a:pt x="88" y="76"/>
                  <a:pt x="88" y="76"/>
                  <a:pt x="88" y="76"/>
                </a:cubicBezTo>
                <a:cubicBezTo>
                  <a:pt x="91" y="76"/>
                  <a:pt x="92" y="75"/>
                  <a:pt x="92" y="72"/>
                </a:cubicBezTo>
                <a:lnTo>
                  <a:pt x="89" y="66"/>
                </a:lnTo>
                <a:close/>
                <a:moveTo>
                  <a:pt x="17" y="49"/>
                </a:moveTo>
                <a:cubicBezTo>
                  <a:pt x="15" y="49"/>
                  <a:pt x="15" y="49"/>
                  <a:pt x="15" y="48"/>
                </a:cubicBezTo>
                <a:cubicBezTo>
                  <a:pt x="15" y="4"/>
                  <a:pt x="15" y="4"/>
                  <a:pt x="15" y="4"/>
                </a:cubicBezTo>
                <a:cubicBezTo>
                  <a:pt x="15" y="3"/>
                  <a:pt x="15" y="2"/>
                  <a:pt x="17" y="2"/>
                </a:cubicBezTo>
                <a:cubicBezTo>
                  <a:pt x="75" y="2"/>
                  <a:pt x="75" y="2"/>
                  <a:pt x="75" y="2"/>
                </a:cubicBezTo>
                <a:cubicBezTo>
                  <a:pt x="77" y="2"/>
                  <a:pt x="77" y="3"/>
                  <a:pt x="77" y="4"/>
                </a:cubicBezTo>
                <a:cubicBezTo>
                  <a:pt x="77" y="48"/>
                  <a:pt x="77" y="48"/>
                  <a:pt x="77" y="48"/>
                </a:cubicBezTo>
                <a:cubicBezTo>
                  <a:pt x="77" y="49"/>
                  <a:pt x="77" y="49"/>
                  <a:pt x="75" y="49"/>
                </a:cubicBezTo>
                <a:lnTo>
                  <a:pt x="17" y="49"/>
                </a:lnTo>
                <a:close/>
                <a:moveTo>
                  <a:pt x="77" y="58"/>
                </a:moveTo>
                <a:cubicBezTo>
                  <a:pt x="78" y="59"/>
                  <a:pt x="80" y="64"/>
                  <a:pt x="80" y="64"/>
                </a:cubicBezTo>
                <a:cubicBezTo>
                  <a:pt x="85" y="64"/>
                  <a:pt x="85" y="64"/>
                  <a:pt x="85" y="64"/>
                </a:cubicBezTo>
                <a:cubicBezTo>
                  <a:pt x="86" y="64"/>
                  <a:pt x="87" y="65"/>
                  <a:pt x="87" y="66"/>
                </a:cubicBezTo>
                <a:cubicBezTo>
                  <a:pt x="87" y="66"/>
                  <a:pt x="87" y="66"/>
                  <a:pt x="87" y="66"/>
                </a:cubicBezTo>
                <a:cubicBezTo>
                  <a:pt x="87" y="66"/>
                  <a:pt x="89" y="71"/>
                  <a:pt x="90" y="72"/>
                </a:cubicBezTo>
                <a:cubicBezTo>
                  <a:pt x="90" y="73"/>
                  <a:pt x="89" y="74"/>
                  <a:pt x="88" y="74"/>
                </a:cubicBezTo>
                <a:cubicBezTo>
                  <a:pt x="4" y="74"/>
                  <a:pt x="4" y="74"/>
                  <a:pt x="4" y="74"/>
                </a:cubicBezTo>
                <a:cubicBezTo>
                  <a:pt x="3" y="74"/>
                  <a:pt x="2" y="73"/>
                  <a:pt x="2" y="72"/>
                </a:cubicBezTo>
                <a:cubicBezTo>
                  <a:pt x="3" y="71"/>
                  <a:pt x="5" y="66"/>
                  <a:pt x="5" y="66"/>
                </a:cubicBezTo>
                <a:cubicBezTo>
                  <a:pt x="5" y="66"/>
                  <a:pt x="5" y="66"/>
                  <a:pt x="5" y="66"/>
                </a:cubicBezTo>
                <a:cubicBezTo>
                  <a:pt x="5" y="65"/>
                  <a:pt x="6" y="64"/>
                  <a:pt x="7" y="64"/>
                </a:cubicBezTo>
                <a:cubicBezTo>
                  <a:pt x="12" y="64"/>
                  <a:pt x="12" y="64"/>
                  <a:pt x="12" y="64"/>
                </a:cubicBezTo>
                <a:cubicBezTo>
                  <a:pt x="12" y="64"/>
                  <a:pt x="14" y="59"/>
                  <a:pt x="15" y="58"/>
                </a:cubicBezTo>
                <a:cubicBezTo>
                  <a:pt x="17" y="58"/>
                  <a:pt x="26" y="58"/>
                  <a:pt x="26" y="58"/>
                </a:cubicBezTo>
                <a:cubicBezTo>
                  <a:pt x="26" y="58"/>
                  <a:pt x="26" y="54"/>
                  <a:pt x="26" y="54"/>
                </a:cubicBezTo>
                <a:cubicBezTo>
                  <a:pt x="30" y="54"/>
                  <a:pt x="62" y="54"/>
                  <a:pt x="66" y="54"/>
                </a:cubicBezTo>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3" name="Freeform 155"/>
          <p:cNvSpPr/>
          <p:nvPr/>
        </p:nvSpPr>
        <p:spPr bwMode="auto">
          <a:xfrm>
            <a:off x="7774623" y="1940878"/>
            <a:ext cx="19050" cy="6350"/>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4" name="Freeform 156"/>
          <p:cNvSpPr/>
          <p:nvPr/>
        </p:nvSpPr>
        <p:spPr bwMode="auto">
          <a:xfrm>
            <a:off x="7801610" y="1940878"/>
            <a:ext cx="19050" cy="6350"/>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5" name="Freeform 157"/>
          <p:cNvSpPr/>
          <p:nvPr/>
        </p:nvSpPr>
        <p:spPr bwMode="auto">
          <a:xfrm>
            <a:off x="7828598" y="1940878"/>
            <a:ext cx="19050" cy="6350"/>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6" name="Freeform 158"/>
          <p:cNvSpPr/>
          <p:nvPr/>
        </p:nvSpPr>
        <p:spPr bwMode="auto">
          <a:xfrm>
            <a:off x="7855585" y="1940878"/>
            <a:ext cx="19050" cy="6350"/>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7" name="Freeform 159"/>
          <p:cNvSpPr/>
          <p:nvPr/>
        </p:nvSpPr>
        <p:spPr bwMode="auto">
          <a:xfrm>
            <a:off x="7882573" y="1940878"/>
            <a:ext cx="19050" cy="6350"/>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8" name="Freeform 160"/>
          <p:cNvSpPr/>
          <p:nvPr/>
        </p:nvSpPr>
        <p:spPr bwMode="auto">
          <a:xfrm>
            <a:off x="7911148" y="1940878"/>
            <a:ext cx="17462" cy="6350"/>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9" name="Freeform 161"/>
          <p:cNvSpPr/>
          <p:nvPr/>
        </p:nvSpPr>
        <p:spPr bwMode="auto">
          <a:xfrm>
            <a:off x="7788910" y="1931353"/>
            <a:ext cx="17463" cy="6350"/>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80" name="Freeform 162"/>
          <p:cNvSpPr/>
          <p:nvPr/>
        </p:nvSpPr>
        <p:spPr bwMode="auto">
          <a:xfrm>
            <a:off x="7815898" y="1931353"/>
            <a:ext cx="17462" cy="6350"/>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81" name="Freeform 163"/>
          <p:cNvSpPr/>
          <p:nvPr/>
        </p:nvSpPr>
        <p:spPr bwMode="auto">
          <a:xfrm>
            <a:off x="7842885" y="1931353"/>
            <a:ext cx="17463" cy="6350"/>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82" name="Freeform 164"/>
          <p:cNvSpPr/>
          <p:nvPr/>
        </p:nvSpPr>
        <p:spPr bwMode="auto">
          <a:xfrm>
            <a:off x="7869873" y="1931353"/>
            <a:ext cx="17462" cy="6350"/>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83" name="Freeform 165"/>
          <p:cNvSpPr/>
          <p:nvPr/>
        </p:nvSpPr>
        <p:spPr bwMode="auto">
          <a:xfrm>
            <a:off x="7896860" y="1931353"/>
            <a:ext cx="17463" cy="6350"/>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84" name="Freeform 166"/>
          <p:cNvSpPr/>
          <p:nvPr/>
        </p:nvSpPr>
        <p:spPr bwMode="auto">
          <a:xfrm>
            <a:off x="7996873" y="1845628"/>
            <a:ext cx="125412" cy="90487"/>
          </a:xfrm>
          <a:custGeom>
            <a:avLst/>
            <a:gdLst>
              <a:gd name="T0" fmla="*/ 52 w 56"/>
              <a:gd name="T1" fmla="*/ 0 h 40"/>
              <a:gd name="T2" fmla="*/ 4 w 56"/>
              <a:gd name="T3" fmla="*/ 0 h 40"/>
              <a:gd name="T4" fmla="*/ 0 w 56"/>
              <a:gd name="T5" fmla="*/ 5 h 40"/>
              <a:gd name="T6" fmla="*/ 0 w 56"/>
              <a:gd name="T7" fmla="*/ 36 h 40"/>
              <a:gd name="T8" fmla="*/ 4 w 56"/>
              <a:gd name="T9" fmla="*/ 40 h 40"/>
              <a:gd name="T10" fmla="*/ 52 w 56"/>
              <a:gd name="T11" fmla="*/ 40 h 40"/>
              <a:gd name="T12" fmla="*/ 56 w 56"/>
              <a:gd name="T13" fmla="*/ 36 h 40"/>
              <a:gd name="T14" fmla="*/ 56 w 56"/>
              <a:gd name="T15" fmla="*/ 5 h 40"/>
              <a:gd name="T16" fmla="*/ 52 w 56"/>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0">
                <a:moveTo>
                  <a:pt x="52" y="0"/>
                </a:moveTo>
                <a:cubicBezTo>
                  <a:pt x="4" y="0"/>
                  <a:pt x="4" y="0"/>
                  <a:pt x="4" y="0"/>
                </a:cubicBezTo>
                <a:cubicBezTo>
                  <a:pt x="2" y="0"/>
                  <a:pt x="0" y="2"/>
                  <a:pt x="0" y="5"/>
                </a:cubicBezTo>
                <a:cubicBezTo>
                  <a:pt x="0" y="36"/>
                  <a:pt x="0" y="36"/>
                  <a:pt x="0" y="36"/>
                </a:cubicBezTo>
                <a:cubicBezTo>
                  <a:pt x="0" y="38"/>
                  <a:pt x="2" y="40"/>
                  <a:pt x="4" y="40"/>
                </a:cubicBezTo>
                <a:cubicBezTo>
                  <a:pt x="52" y="40"/>
                  <a:pt x="52" y="40"/>
                  <a:pt x="52" y="40"/>
                </a:cubicBezTo>
                <a:cubicBezTo>
                  <a:pt x="54" y="40"/>
                  <a:pt x="56" y="38"/>
                  <a:pt x="56" y="36"/>
                </a:cubicBezTo>
                <a:cubicBezTo>
                  <a:pt x="56" y="5"/>
                  <a:pt x="56" y="5"/>
                  <a:pt x="56" y="5"/>
                </a:cubicBezTo>
                <a:cubicBezTo>
                  <a:pt x="56" y="2"/>
                  <a:pt x="54" y="0"/>
                  <a:pt x="52"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85" name="Freeform 167"/>
          <p:cNvSpPr>
            <a:spLocks noEditPoints="1"/>
          </p:cNvSpPr>
          <p:nvPr/>
        </p:nvSpPr>
        <p:spPr bwMode="auto">
          <a:xfrm>
            <a:off x="7894003" y="1592263"/>
            <a:ext cx="303212" cy="401637"/>
          </a:xfrm>
          <a:custGeom>
            <a:avLst/>
            <a:gdLst>
              <a:gd name="T0" fmla="*/ 127 w 134"/>
              <a:gd name="T1" fmla="*/ 163 h 178"/>
              <a:gd name="T2" fmla="*/ 121 w 134"/>
              <a:gd name="T3" fmla="*/ 156 h 178"/>
              <a:gd name="T4" fmla="*/ 111 w 134"/>
              <a:gd name="T5" fmla="*/ 153 h 178"/>
              <a:gd name="T6" fmla="*/ 122 w 134"/>
              <a:gd name="T7" fmla="*/ 149 h 178"/>
              <a:gd name="T8" fmla="*/ 117 w 134"/>
              <a:gd name="T9" fmla="*/ 101 h 178"/>
              <a:gd name="T10" fmla="*/ 54 w 134"/>
              <a:gd name="T11" fmla="*/ 105 h 178"/>
              <a:gd name="T12" fmla="*/ 46 w 134"/>
              <a:gd name="T13" fmla="*/ 112 h 178"/>
              <a:gd name="T14" fmla="*/ 89 w 134"/>
              <a:gd name="T15" fmla="*/ 77 h 178"/>
              <a:gd name="T16" fmla="*/ 90 w 134"/>
              <a:gd name="T17" fmla="*/ 66 h 178"/>
              <a:gd name="T18" fmla="*/ 83 w 134"/>
              <a:gd name="T19" fmla="*/ 62 h 178"/>
              <a:gd name="T20" fmla="*/ 70 w 134"/>
              <a:gd name="T21" fmla="*/ 55 h 178"/>
              <a:gd name="T22" fmla="*/ 76 w 134"/>
              <a:gd name="T23" fmla="*/ 53 h 178"/>
              <a:gd name="T24" fmla="*/ 81 w 134"/>
              <a:gd name="T25" fmla="*/ 4 h 178"/>
              <a:gd name="T26" fmla="*/ 17 w 134"/>
              <a:gd name="T27" fmla="*/ 0 h 178"/>
              <a:gd name="T28" fmla="*/ 13 w 134"/>
              <a:gd name="T29" fmla="*/ 49 h 178"/>
              <a:gd name="T30" fmla="*/ 24 w 134"/>
              <a:gd name="T31" fmla="*/ 53 h 178"/>
              <a:gd name="T32" fmla="*/ 14 w 134"/>
              <a:gd name="T33" fmla="*/ 55 h 178"/>
              <a:gd name="T34" fmla="*/ 8 w 134"/>
              <a:gd name="T35" fmla="*/ 62 h 178"/>
              <a:gd name="T36" fmla="*/ 0 w 134"/>
              <a:gd name="T37" fmla="*/ 73 h 178"/>
              <a:gd name="T38" fmla="*/ 41 w 134"/>
              <a:gd name="T39" fmla="*/ 77 h 178"/>
              <a:gd name="T40" fmla="*/ 30 w 134"/>
              <a:gd name="T41" fmla="*/ 112 h 178"/>
              <a:gd name="T42" fmla="*/ 54 w 134"/>
              <a:gd name="T43" fmla="*/ 116 h 178"/>
              <a:gd name="T44" fmla="*/ 59 w 134"/>
              <a:gd name="T45" fmla="*/ 153 h 178"/>
              <a:gd name="T46" fmla="*/ 65 w 134"/>
              <a:gd name="T47" fmla="*/ 156 h 178"/>
              <a:gd name="T48" fmla="*/ 52 w 134"/>
              <a:gd name="T49" fmla="*/ 163 h 178"/>
              <a:gd name="T50" fmla="*/ 45 w 134"/>
              <a:gd name="T51" fmla="*/ 167 h 178"/>
              <a:gd name="T52" fmla="*/ 46 w 134"/>
              <a:gd name="T53" fmla="*/ 178 h 178"/>
              <a:gd name="T54" fmla="*/ 134 w 134"/>
              <a:gd name="T55" fmla="*/ 173 h 178"/>
              <a:gd name="T56" fmla="*/ 17 w 134"/>
              <a:gd name="T57" fmla="*/ 50 h 178"/>
              <a:gd name="T58" fmla="*/ 15 w 134"/>
              <a:gd name="T59" fmla="*/ 4 h 178"/>
              <a:gd name="T60" fmla="*/ 76 w 134"/>
              <a:gd name="T61" fmla="*/ 3 h 178"/>
              <a:gd name="T62" fmla="*/ 78 w 134"/>
              <a:gd name="T63" fmla="*/ 49 h 178"/>
              <a:gd name="T64" fmla="*/ 17 w 134"/>
              <a:gd name="T65" fmla="*/ 50 h 178"/>
              <a:gd name="T66" fmla="*/ 6 w 134"/>
              <a:gd name="T67" fmla="*/ 67 h 178"/>
              <a:gd name="T68" fmla="*/ 8 w 134"/>
              <a:gd name="T69" fmla="*/ 64 h 178"/>
              <a:gd name="T70" fmla="*/ 15 w 134"/>
              <a:gd name="T71" fmla="*/ 58 h 178"/>
              <a:gd name="T72" fmla="*/ 26 w 134"/>
              <a:gd name="T73" fmla="*/ 54 h 178"/>
              <a:gd name="T74" fmla="*/ 67 w 134"/>
              <a:gd name="T75" fmla="*/ 58 h 178"/>
              <a:gd name="T76" fmla="*/ 81 w 134"/>
              <a:gd name="T77" fmla="*/ 64 h 178"/>
              <a:gd name="T78" fmla="*/ 88 w 134"/>
              <a:gd name="T79" fmla="*/ 66 h 178"/>
              <a:gd name="T80" fmla="*/ 91 w 134"/>
              <a:gd name="T81" fmla="*/ 73 h 178"/>
              <a:gd name="T82" fmla="*/ 5 w 134"/>
              <a:gd name="T83" fmla="*/ 74 h 178"/>
              <a:gd name="T84" fmla="*/ 59 w 134"/>
              <a:gd name="T85" fmla="*/ 151 h 178"/>
              <a:gd name="T86" fmla="*/ 57 w 134"/>
              <a:gd name="T87" fmla="*/ 105 h 178"/>
              <a:gd name="T88" fmla="*/ 117 w 134"/>
              <a:gd name="T89" fmla="*/ 104 h 178"/>
              <a:gd name="T90" fmla="*/ 119 w 134"/>
              <a:gd name="T91" fmla="*/ 149 h 178"/>
              <a:gd name="T92" fmla="*/ 59 w 134"/>
              <a:gd name="T93" fmla="*/ 151 h 178"/>
              <a:gd name="T94" fmla="*/ 46 w 134"/>
              <a:gd name="T95" fmla="*/ 175 h 178"/>
              <a:gd name="T96" fmla="*/ 47 w 134"/>
              <a:gd name="T97" fmla="*/ 167 h 178"/>
              <a:gd name="T98" fmla="*/ 49 w 134"/>
              <a:gd name="T99" fmla="*/ 165 h 178"/>
              <a:gd name="T100" fmla="*/ 57 w 134"/>
              <a:gd name="T101" fmla="*/ 159 h 178"/>
              <a:gd name="T102" fmla="*/ 68 w 134"/>
              <a:gd name="T103" fmla="*/ 155 h 178"/>
              <a:gd name="T104" fmla="*/ 108 w 134"/>
              <a:gd name="T105" fmla="*/ 159 h 178"/>
              <a:gd name="T106" fmla="*/ 122 w 134"/>
              <a:gd name="T107" fmla="*/ 165 h 178"/>
              <a:gd name="T108" fmla="*/ 129 w 134"/>
              <a:gd name="T109" fmla="*/ 167 h 178"/>
              <a:gd name="T110" fmla="*/ 132 w 134"/>
              <a:gd name="T111" fmla="*/ 17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4" h="178">
                <a:moveTo>
                  <a:pt x="131" y="167"/>
                </a:moveTo>
                <a:cubicBezTo>
                  <a:pt x="131" y="165"/>
                  <a:pt x="130" y="163"/>
                  <a:pt x="127" y="163"/>
                </a:cubicBezTo>
                <a:cubicBezTo>
                  <a:pt x="124" y="163"/>
                  <a:pt x="124" y="163"/>
                  <a:pt x="124" y="163"/>
                </a:cubicBezTo>
                <a:cubicBezTo>
                  <a:pt x="121" y="156"/>
                  <a:pt x="121" y="156"/>
                  <a:pt x="121" y="156"/>
                </a:cubicBezTo>
                <a:cubicBezTo>
                  <a:pt x="111" y="156"/>
                  <a:pt x="111" y="156"/>
                  <a:pt x="111" y="156"/>
                </a:cubicBezTo>
                <a:cubicBezTo>
                  <a:pt x="111" y="153"/>
                  <a:pt x="111" y="153"/>
                  <a:pt x="111" y="153"/>
                </a:cubicBezTo>
                <a:cubicBezTo>
                  <a:pt x="117" y="153"/>
                  <a:pt x="117" y="153"/>
                  <a:pt x="117" y="153"/>
                </a:cubicBezTo>
                <a:cubicBezTo>
                  <a:pt x="120" y="153"/>
                  <a:pt x="122" y="152"/>
                  <a:pt x="122" y="149"/>
                </a:cubicBezTo>
                <a:cubicBezTo>
                  <a:pt x="122" y="105"/>
                  <a:pt x="122" y="105"/>
                  <a:pt x="122" y="105"/>
                </a:cubicBezTo>
                <a:cubicBezTo>
                  <a:pt x="122" y="103"/>
                  <a:pt x="120" y="101"/>
                  <a:pt x="117" y="101"/>
                </a:cubicBezTo>
                <a:cubicBezTo>
                  <a:pt x="59" y="101"/>
                  <a:pt x="59" y="101"/>
                  <a:pt x="59" y="101"/>
                </a:cubicBezTo>
                <a:cubicBezTo>
                  <a:pt x="56" y="101"/>
                  <a:pt x="54" y="103"/>
                  <a:pt x="54" y="105"/>
                </a:cubicBezTo>
                <a:cubicBezTo>
                  <a:pt x="54" y="112"/>
                  <a:pt x="54" y="112"/>
                  <a:pt x="54" y="112"/>
                </a:cubicBezTo>
                <a:cubicBezTo>
                  <a:pt x="46" y="112"/>
                  <a:pt x="46" y="112"/>
                  <a:pt x="46" y="112"/>
                </a:cubicBezTo>
                <a:cubicBezTo>
                  <a:pt x="46" y="77"/>
                  <a:pt x="46" y="77"/>
                  <a:pt x="46" y="77"/>
                </a:cubicBezTo>
                <a:cubicBezTo>
                  <a:pt x="89" y="77"/>
                  <a:pt x="89" y="77"/>
                  <a:pt x="89" y="77"/>
                </a:cubicBezTo>
                <a:cubicBezTo>
                  <a:pt x="91" y="77"/>
                  <a:pt x="93" y="75"/>
                  <a:pt x="93" y="73"/>
                </a:cubicBezTo>
                <a:cubicBezTo>
                  <a:pt x="90" y="66"/>
                  <a:pt x="90" y="66"/>
                  <a:pt x="90" y="66"/>
                </a:cubicBezTo>
                <a:cubicBezTo>
                  <a:pt x="90" y="64"/>
                  <a:pt x="88" y="62"/>
                  <a:pt x="86" y="62"/>
                </a:cubicBezTo>
                <a:cubicBezTo>
                  <a:pt x="83" y="62"/>
                  <a:pt x="83" y="62"/>
                  <a:pt x="83" y="62"/>
                </a:cubicBezTo>
                <a:cubicBezTo>
                  <a:pt x="80" y="55"/>
                  <a:pt x="80" y="55"/>
                  <a:pt x="80" y="55"/>
                </a:cubicBezTo>
                <a:cubicBezTo>
                  <a:pt x="70" y="55"/>
                  <a:pt x="70" y="55"/>
                  <a:pt x="70" y="55"/>
                </a:cubicBezTo>
                <a:cubicBezTo>
                  <a:pt x="70" y="53"/>
                  <a:pt x="70" y="53"/>
                  <a:pt x="70" y="53"/>
                </a:cubicBezTo>
                <a:cubicBezTo>
                  <a:pt x="76" y="53"/>
                  <a:pt x="76" y="53"/>
                  <a:pt x="76" y="53"/>
                </a:cubicBezTo>
                <a:cubicBezTo>
                  <a:pt x="79" y="53"/>
                  <a:pt x="81" y="51"/>
                  <a:pt x="81" y="49"/>
                </a:cubicBezTo>
                <a:cubicBezTo>
                  <a:pt x="81" y="4"/>
                  <a:pt x="81" y="4"/>
                  <a:pt x="81" y="4"/>
                </a:cubicBezTo>
                <a:cubicBezTo>
                  <a:pt x="81" y="2"/>
                  <a:pt x="79" y="0"/>
                  <a:pt x="76" y="0"/>
                </a:cubicBezTo>
                <a:cubicBezTo>
                  <a:pt x="17" y="0"/>
                  <a:pt x="17" y="0"/>
                  <a:pt x="17" y="0"/>
                </a:cubicBezTo>
                <a:cubicBezTo>
                  <a:pt x="15" y="0"/>
                  <a:pt x="13" y="2"/>
                  <a:pt x="13" y="4"/>
                </a:cubicBezTo>
                <a:cubicBezTo>
                  <a:pt x="13" y="49"/>
                  <a:pt x="13" y="49"/>
                  <a:pt x="13" y="49"/>
                </a:cubicBezTo>
                <a:cubicBezTo>
                  <a:pt x="13" y="51"/>
                  <a:pt x="15" y="53"/>
                  <a:pt x="17" y="53"/>
                </a:cubicBezTo>
                <a:cubicBezTo>
                  <a:pt x="24" y="53"/>
                  <a:pt x="24" y="53"/>
                  <a:pt x="24" y="53"/>
                </a:cubicBezTo>
                <a:cubicBezTo>
                  <a:pt x="24" y="55"/>
                  <a:pt x="24" y="55"/>
                  <a:pt x="24" y="55"/>
                </a:cubicBezTo>
                <a:cubicBezTo>
                  <a:pt x="14" y="55"/>
                  <a:pt x="14" y="55"/>
                  <a:pt x="14" y="55"/>
                </a:cubicBezTo>
                <a:cubicBezTo>
                  <a:pt x="11" y="62"/>
                  <a:pt x="11" y="62"/>
                  <a:pt x="11" y="62"/>
                </a:cubicBezTo>
                <a:cubicBezTo>
                  <a:pt x="8" y="62"/>
                  <a:pt x="8" y="62"/>
                  <a:pt x="8" y="62"/>
                </a:cubicBezTo>
                <a:cubicBezTo>
                  <a:pt x="5" y="62"/>
                  <a:pt x="3" y="64"/>
                  <a:pt x="3" y="66"/>
                </a:cubicBezTo>
                <a:cubicBezTo>
                  <a:pt x="0" y="73"/>
                  <a:pt x="0" y="73"/>
                  <a:pt x="0" y="73"/>
                </a:cubicBezTo>
                <a:cubicBezTo>
                  <a:pt x="0" y="75"/>
                  <a:pt x="2" y="77"/>
                  <a:pt x="5" y="77"/>
                </a:cubicBezTo>
                <a:cubicBezTo>
                  <a:pt x="41" y="77"/>
                  <a:pt x="41" y="77"/>
                  <a:pt x="41" y="77"/>
                </a:cubicBezTo>
                <a:cubicBezTo>
                  <a:pt x="41" y="112"/>
                  <a:pt x="41" y="112"/>
                  <a:pt x="41" y="112"/>
                </a:cubicBezTo>
                <a:cubicBezTo>
                  <a:pt x="30" y="112"/>
                  <a:pt x="30" y="112"/>
                  <a:pt x="30" y="112"/>
                </a:cubicBezTo>
                <a:cubicBezTo>
                  <a:pt x="30" y="116"/>
                  <a:pt x="30" y="116"/>
                  <a:pt x="30" y="116"/>
                </a:cubicBezTo>
                <a:cubicBezTo>
                  <a:pt x="54" y="116"/>
                  <a:pt x="54" y="116"/>
                  <a:pt x="54" y="116"/>
                </a:cubicBezTo>
                <a:cubicBezTo>
                  <a:pt x="54" y="149"/>
                  <a:pt x="54" y="149"/>
                  <a:pt x="54" y="149"/>
                </a:cubicBezTo>
                <a:cubicBezTo>
                  <a:pt x="54" y="152"/>
                  <a:pt x="56" y="153"/>
                  <a:pt x="59" y="153"/>
                </a:cubicBezTo>
                <a:cubicBezTo>
                  <a:pt x="65" y="153"/>
                  <a:pt x="65" y="153"/>
                  <a:pt x="65" y="153"/>
                </a:cubicBezTo>
                <a:cubicBezTo>
                  <a:pt x="65" y="156"/>
                  <a:pt x="65" y="156"/>
                  <a:pt x="65" y="156"/>
                </a:cubicBezTo>
                <a:cubicBezTo>
                  <a:pt x="55" y="156"/>
                  <a:pt x="55" y="156"/>
                  <a:pt x="55" y="156"/>
                </a:cubicBezTo>
                <a:cubicBezTo>
                  <a:pt x="52" y="163"/>
                  <a:pt x="52" y="163"/>
                  <a:pt x="52" y="163"/>
                </a:cubicBezTo>
                <a:cubicBezTo>
                  <a:pt x="49" y="163"/>
                  <a:pt x="49" y="163"/>
                  <a:pt x="49" y="163"/>
                </a:cubicBezTo>
                <a:cubicBezTo>
                  <a:pt x="46" y="163"/>
                  <a:pt x="45" y="165"/>
                  <a:pt x="45" y="167"/>
                </a:cubicBezTo>
                <a:cubicBezTo>
                  <a:pt x="42" y="173"/>
                  <a:pt x="42" y="173"/>
                  <a:pt x="42" y="173"/>
                </a:cubicBezTo>
                <a:cubicBezTo>
                  <a:pt x="42" y="176"/>
                  <a:pt x="43" y="178"/>
                  <a:pt x="46" y="178"/>
                </a:cubicBezTo>
                <a:cubicBezTo>
                  <a:pt x="130" y="178"/>
                  <a:pt x="130" y="178"/>
                  <a:pt x="130" y="178"/>
                </a:cubicBezTo>
                <a:cubicBezTo>
                  <a:pt x="133" y="178"/>
                  <a:pt x="134" y="176"/>
                  <a:pt x="134" y="173"/>
                </a:cubicBezTo>
                <a:lnTo>
                  <a:pt x="131" y="167"/>
                </a:lnTo>
                <a:close/>
                <a:moveTo>
                  <a:pt x="17" y="50"/>
                </a:moveTo>
                <a:cubicBezTo>
                  <a:pt x="16" y="50"/>
                  <a:pt x="15" y="49"/>
                  <a:pt x="15" y="49"/>
                </a:cubicBezTo>
                <a:cubicBezTo>
                  <a:pt x="15" y="4"/>
                  <a:pt x="15" y="4"/>
                  <a:pt x="15" y="4"/>
                </a:cubicBezTo>
                <a:cubicBezTo>
                  <a:pt x="15" y="3"/>
                  <a:pt x="16" y="3"/>
                  <a:pt x="17" y="3"/>
                </a:cubicBezTo>
                <a:cubicBezTo>
                  <a:pt x="76" y="3"/>
                  <a:pt x="76" y="3"/>
                  <a:pt x="76" y="3"/>
                </a:cubicBezTo>
                <a:cubicBezTo>
                  <a:pt x="77" y="3"/>
                  <a:pt x="78" y="3"/>
                  <a:pt x="78" y="4"/>
                </a:cubicBezTo>
                <a:cubicBezTo>
                  <a:pt x="78" y="49"/>
                  <a:pt x="78" y="49"/>
                  <a:pt x="78" y="49"/>
                </a:cubicBezTo>
                <a:cubicBezTo>
                  <a:pt x="78" y="49"/>
                  <a:pt x="77" y="50"/>
                  <a:pt x="76" y="50"/>
                </a:cubicBezTo>
                <a:lnTo>
                  <a:pt x="17" y="50"/>
                </a:lnTo>
                <a:close/>
                <a:moveTo>
                  <a:pt x="3" y="73"/>
                </a:moveTo>
                <a:cubicBezTo>
                  <a:pt x="3" y="72"/>
                  <a:pt x="6" y="67"/>
                  <a:pt x="6" y="67"/>
                </a:cubicBezTo>
                <a:cubicBezTo>
                  <a:pt x="6" y="66"/>
                  <a:pt x="6" y="66"/>
                  <a:pt x="6" y="66"/>
                </a:cubicBezTo>
                <a:cubicBezTo>
                  <a:pt x="6" y="65"/>
                  <a:pt x="7" y="64"/>
                  <a:pt x="8" y="64"/>
                </a:cubicBezTo>
                <a:cubicBezTo>
                  <a:pt x="12" y="64"/>
                  <a:pt x="12" y="64"/>
                  <a:pt x="12" y="64"/>
                </a:cubicBezTo>
                <a:cubicBezTo>
                  <a:pt x="12" y="64"/>
                  <a:pt x="15" y="60"/>
                  <a:pt x="15" y="58"/>
                </a:cubicBezTo>
                <a:cubicBezTo>
                  <a:pt x="18" y="58"/>
                  <a:pt x="26" y="58"/>
                  <a:pt x="26" y="58"/>
                </a:cubicBezTo>
                <a:cubicBezTo>
                  <a:pt x="26" y="58"/>
                  <a:pt x="26" y="55"/>
                  <a:pt x="26" y="54"/>
                </a:cubicBezTo>
                <a:cubicBezTo>
                  <a:pt x="31" y="54"/>
                  <a:pt x="63" y="54"/>
                  <a:pt x="67" y="54"/>
                </a:cubicBezTo>
                <a:cubicBezTo>
                  <a:pt x="67" y="55"/>
                  <a:pt x="67" y="58"/>
                  <a:pt x="67" y="58"/>
                </a:cubicBezTo>
                <a:cubicBezTo>
                  <a:pt x="67" y="58"/>
                  <a:pt x="76" y="58"/>
                  <a:pt x="78" y="58"/>
                </a:cubicBezTo>
                <a:cubicBezTo>
                  <a:pt x="79" y="60"/>
                  <a:pt x="81" y="64"/>
                  <a:pt x="81" y="64"/>
                </a:cubicBezTo>
                <a:cubicBezTo>
                  <a:pt x="86" y="64"/>
                  <a:pt x="86" y="64"/>
                  <a:pt x="86" y="64"/>
                </a:cubicBezTo>
                <a:cubicBezTo>
                  <a:pt x="87" y="64"/>
                  <a:pt x="88" y="65"/>
                  <a:pt x="88" y="66"/>
                </a:cubicBezTo>
                <a:cubicBezTo>
                  <a:pt x="88" y="67"/>
                  <a:pt x="88" y="67"/>
                  <a:pt x="88" y="67"/>
                </a:cubicBezTo>
                <a:cubicBezTo>
                  <a:pt x="88" y="67"/>
                  <a:pt x="90" y="72"/>
                  <a:pt x="91" y="73"/>
                </a:cubicBezTo>
                <a:cubicBezTo>
                  <a:pt x="90" y="74"/>
                  <a:pt x="90" y="74"/>
                  <a:pt x="89" y="74"/>
                </a:cubicBezTo>
                <a:cubicBezTo>
                  <a:pt x="5" y="74"/>
                  <a:pt x="5" y="74"/>
                  <a:pt x="5" y="74"/>
                </a:cubicBezTo>
                <a:cubicBezTo>
                  <a:pt x="4" y="74"/>
                  <a:pt x="3" y="74"/>
                  <a:pt x="3" y="73"/>
                </a:cubicBezTo>
                <a:close/>
                <a:moveTo>
                  <a:pt x="59" y="151"/>
                </a:moveTo>
                <a:cubicBezTo>
                  <a:pt x="57" y="151"/>
                  <a:pt x="57" y="150"/>
                  <a:pt x="57" y="149"/>
                </a:cubicBezTo>
                <a:cubicBezTo>
                  <a:pt x="57" y="105"/>
                  <a:pt x="57" y="105"/>
                  <a:pt x="57" y="105"/>
                </a:cubicBezTo>
                <a:cubicBezTo>
                  <a:pt x="57" y="104"/>
                  <a:pt x="57" y="104"/>
                  <a:pt x="59" y="104"/>
                </a:cubicBezTo>
                <a:cubicBezTo>
                  <a:pt x="117" y="104"/>
                  <a:pt x="117" y="104"/>
                  <a:pt x="117" y="104"/>
                </a:cubicBezTo>
                <a:cubicBezTo>
                  <a:pt x="119" y="104"/>
                  <a:pt x="119" y="104"/>
                  <a:pt x="119" y="105"/>
                </a:cubicBezTo>
                <a:cubicBezTo>
                  <a:pt x="119" y="149"/>
                  <a:pt x="119" y="149"/>
                  <a:pt x="119" y="149"/>
                </a:cubicBezTo>
                <a:cubicBezTo>
                  <a:pt x="119" y="150"/>
                  <a:pt x="119" y="151"/>
                  <a:pt x="117" y="151"/>
                </a:cubicBezTo>
                <a:lnTo>
                  <a:pt x="59" y="151"/>
                </a:lnTo>
                <a:close/>
                <a:moveTo>
                  <a:pt x="130" y="175"/>
                </a:moveTo>
                <a:cubicBezTo>
                  <a:pt x="46" y="175"/>
                  <a:pt x="46" y="175"/>
                  <a:pt x="46" y="175"/>
                </a:cubicBezTo>
                <a:cubicBezTo>
                  <a:pt x="45" y="175"/>
                  <a:pt x="44" y="175"/>
                  <a:pt x="44" y="174"/>
                </a:cubicBezTo>
                <a:cubicBezTo>
                  <a:pt x="45" y="173"/>
                  <a:pt x="47" y="167"/>
                  <a:pt x="47" y="167"/>
                </a:cubicBezTo>
                <a:cubicBezTo>
                  <a:pt x="47" y="167"/>
                  <a:pt x="47" y="167"/>
                  <a:pt x="47" y="167"/>
                </a:cubicBezTo>
                <a:cubicBezTo>
                  <a:pt x="47" y="166"/>
                  <a:pt x="48" y="165"/>
                  <a:pt x="49" y="165"/>
                </a:cubicBezTo>
                <a:cubicBezTo>
                  <a:pt x="54" y="165"/>
                  <a:pt x="54" y="165"/>
                  <a:pt x="54" y="165"/>
                </a:cubicBezTo>
                <a:cubicBezTo>
                  <a:pt x="54" y="165"/>
                  <a:pt x="56" y="161"/>
                  <a:pt x="57" y="159"/>
                </a:cubicBezTo>
                <a:cubicBezTo>
                  <a:pt x="59" y="159"/>
                  <a:pt x="68" y="159"/>
                  <a:pt x="68" y="159"/>
                </a:cubicBezTo>
                <a:cubicBezTo>
                  <a:pt x="68" y="159"/>
                  <a:pt x="68" y="155"/>
                  <a:pt x="68" y="155"/>
                </a:cubicBezTo>
                <a:cubicBezTo>
                  <a:pt x="72" y="155"/>
                  <a:pt x="104" y="155"/>
                  <a:pt x="108" y="155"/>
                </a:cubicBezTo>
                <a:cubicBezTo>
                  <a:pt x="108" y="155"/>
                  <a:pt x="108" y="159"/>
                  <a:pt x="108" y="159"/>
                </a:cubicBezTo>
                <a:cubicBezTo>
                  <a:pt x="108" y="159"/>
                  <a:pt x="117" y="159"/>
                  <a:pt x="119" y="159"/>
                </a:cubicBezTo>
                <a:cubicBezTo>
                  <a:pt x="120" y="161"/>
                  <a:pt x="122" y="165"/>
                  <a:pt x="122" y="165"/>
                </a:cubicBezTo>
                <a:cubicBezTo>
                  <a:pt x="127" y="165"/>
                  <a:pt x="127" y="165"/>
                  <a:pt x="127" y="165"/>
                </a:cubicBezTo>
                <a:cubicBezTo>
                  <a:pt x="128" y="165"/>
                  <a:pt x="129" y="166"/>
                  <a:pt x="129" y="167"/>
                </a:cubicBezTo>
                <a:cubicBezTo>
                  <a:pt x="129" y="167"/>
                  <a:pt x="129" y="167"/>
                  <a:pt x="129" y="167"/>
                </a:cubicBezTo>
                <a:cubicBezTo>
                  <a:pt x="129" y="167"/>
                  <a:pt x="131" y="173"/>
                  <a:pt x="132" y="174"/>
                </a:cubicBezTo>
                <a:cubicBezTo>
                  <a:pt x="132" y="175"/>
                  <a:pt x="131" y="175"/>
                  <a:pt x="130" y="175"/>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86" name="Freeform 168"/>
          <p:cNvSpPr/>
          <p:nvPr/>
        </p:nvSpPr>
        <p:spPr bwMode="auto">
          <a:xfrm>
            <a:off x="7982585" y="1985328"/>
            <a:ext cx="17463" cy="4762"/>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87" name="Freeform 169"/>
          <p:cNvSpPr/>
          <p:nvPr/>
        </p:nvSpPr>
        <p:spPr bwMode="auto">
          <a:xfrm>
            <a:off x="8009573" y="1985328"/>
            <a:ext cx="17462" cy="4762"/>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88" name="Freeform 170"/>
          <p:cNvSpPr/>
          <p:nvPr/>
        </p:nvSpPr>
        <p:spPr bwMode="auto">
          <a:xfrm>
            <a:off x="8036560" y="1985328"/>
            <a:ext cx="17463" cy="4762"/>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89" name="Freeform 171"/>
          <p:cNvSpPr/>
          <p:nvPr/>
        </p:nvSpPr>
        <p:spPr bwMode="auto">
          <a:xfrm>
            <a:off x="8063548" y="1985328"/>
            <a:ext cx="19050" cy="4762"/>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90" name="Freeform 172"/>
          <p:cNvSpPr/>
          <p:nvPr/>
        </p:nvSpPr>
        <p:spPr bwMode="auto">
          <a:xfrm>
            <a:off x="8090535" y="1985328"/>
            <a:ext cx="19050" cy="4762"/>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91" name="Freeform 173"/>
          <p:cNvSpPr/>
          <p:nvPr/>
        </p:nvSpPr>
        <p:spPr bwMode="auto">
          <a:xfrm>
            <a:off x="8117523" y="1985328"/>
            <a:ext cx="19050" cy="4762"/>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92" name="Freeform 174"/>
          <p:cNvSpPr/>
          <p:nvPr/>
        </p:nvSpPr>
        <p:spPr bwMode="auto">
          <a:xfrm>
            <a:off x="7996873" y="1975803"/>
            <a:ext cx="17462" cy="4762"/>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93" name="Freeform 175"/>
          <p:cNvSpPr/>
          <p:nvPr/>
        </p:nvSpPr>
        <p:spPr bwMode="auto">
          <a:xfrm>
            <a:off x="8023860" y="1975803"/>
            <a:ext cx="17463" cy="4762"/>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94" name="Freeform 176"/>
          <p:cNvSpPr/>
          <p:nvPr/>
        </p:nvSpPr>
        <p:spPr bwMode="auto">
          <a:xfrm>
            <a:off x="8050848" y="1975803"/>
            <a:ext cx="17462" cy="4762"/>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95" name="Freeform 177"/>
          <p:cNvSpPr/>
          <p:nvPr/>
        </p:nvSpPr>
        <p:spPr bwMode="auto">
          <a:xfrm>
            <a:off x="8077835" y="1975803"/>
            <a:ext cx="17463" cy="4762"/>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96" name="Freeform 178"/>
          <p:cNvSpPr/>
          <p:nvPr/>
        </p:nvSpPr>
        <p:spPr bwMode="auto">
          <a:xfrm>
            <a:off x="8104823" y="1975803"/>
            <a:ext cx="17462" cy="4762"/>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547" name="Freeform 98"/>
          <p:cNvSpPr>
            <a:spLocks noEditPoints="1"/>
          </p:cNvSpPr>
          <p:nvPr/>
        </p:nvSpPr>
        <p:spPr bwMode="auto">
          <a:xfrm>
            <a:off x="3422015" y="3254375"/>
            <a:ext cx="387350" cy="484505"/>
          </a:xfrm>
          <a:custGeom>
            <a:avLst/>
            <a:gdLst>
              <a:gd name="T0" fmla="*/ 37 w 160"/>
              <a:gd name="T1" fmla="*/ 73 h 202"/>
              <a:gd name="T2" fmla="*/ 48 w 160"/>
              <a:gd name="T3" fmla="*/ 93 h 202"/>
              <a:gd name="T4" fmla="*/ 48 w 160"/>
              <a:gd name="T5" fmla="*/ 94 h 202"/>
              <a:gd name="T6" fmla="*/ 160 w 160"/>
              <a:gd name="T7" fmla="*/ 94 h 202"/>
              <a:gd name="T8" fmla="*/ 160 w 160"/>
              <a:gd name="T9" fmla="*/ 166 h 202"/>
              <a:gd name="T10" fmla="*/ 47 w 160"/>
              <a:gd name="T11" fmla="*/ 166 h 202"/>
              <a:gd name="T12" fmla="*/ 47 w 160"/>
              <a:gd name="T13" fmla="*/ 107 h 202"/>
              <a:gd name="T14" fmla="*/ 33 w 160"/>
              <a:gd name="T15" fmla="*/ 78 h 202"/>
              <a:gd name="T16" fmla="*/ 0 w 160"/>
              <a:gd name="T17" fmla="*/ 78 h 202"/>
              <a:gd name="T18" fmla="*/ 0 w 160"/>
              <a:gd name="T19" fmla="*/ 73 h 202"/>
              <a:gd name="T20" fmla="*/ 37 w 160"/>
              <a:gd name="T21" fmla="*/ 73 h 202"/>
              <a:gd name="T22" fmla="*/ 37 w 160"/>
              <a:gd name="T23" fmla="*/ 73 h 202"/>
              <a:gd name="T24" fmla="*/ 37 w 160"/>
              <a:gd name="T25" fmla="*/ 73 h 202"/>
              <a:gd name="T26" fmla="*/ 89 w 160"/>
              <a:gd name="T27" fmla="*/ 0 h 202"/>
              <a:gd name="T28" fmla="*/ 89 w 160"/>
              <a:gd name="T29" fmla="*/ 41 h 202"/>
              <a:gd name="T30" fmla="*/ 77 w 160"/>
              <a:gd name="T31" fmla="*/ 41 h 202"/>
              <a:gd name="T32" fmla="*/ 101 w 160"/>
              <a:gd name="T33" fmla="*/ 82 h 202"/>
              <a:gd name="T34" fmla="*/ 124 w 160"/>
              <a:gd name="T35" fmla="*/ 41 h 202"/>
              <a:gd name="T36" fmla="*/ 112 w 160"/>
              <a:gd name="T37" fmla="*/ 41 h 202"/>
              <a:gd name="T38" fmla="*/ 112 w 160"/>
              <a:gd name="T39" fmla="*/ 0 h 202"/>
              <a:gd name="T40" fmla="*/ 89 w 160"/>
              <a:gd name="T41" fmla="*/ 0 h 202"/>
              <a:gd name="T42" fmla="*/ 68 w 160"/>
              <a:gd name="T43" fmla="*/ 102 h 202"/>
              <a:gd name="T44" fmla="*/ 68 w 160"/>
              <a:gd name="T45" fmla="*/ 158 h 202"/>
              <a:gd name="T46" fmla="*/ 82 w 160"/>
              <a:gd name="T47" fmla="*/ 158 h 202"/>
              <a:gd name="T48" fmla="*/ 82 w 160"/>
              <a:gd name="T49" fmla="*/ 102 h 202"/>
              <a:gd name="T50" fmla="*/ 68 w 160"/>
              <a:gd name="T51" fmla="*/ 102 h 202"/>
              <a:gd name="T52" fmla="*/ 97 w 160"/>
              <a:gd name="T53" fmla="*/ 102 h 202"/>
              <a:gd name="T54" fmla="*/ 97 w 160"/>
              <a:gd name="T55" fmla="*/ 158 h 202"/>
              <a:gd name="T56" fmla="*/ 110 w 160"/>
              <a:gd name="T57" fmla="*/ 158 h 202"/>
              <a:gd name="T58" fmla="*/ 110 w 160"/>
              <a:gd name="T59" fmla="*/ 102 h 202"/>
              <a:gd name="T60" fmla="*/ 97 w 160"/>
              <a:gd name="T61" fmla="*/ 102 h 202"/>
              <a:gd name="T62" fmla="*/ 125 w 160"/>
              <a:gd name="T63" fmla="*/ 102 h 202"/>
              <a:gd name="T64" fmla="*/ 125 w 160"/>
              <a:gd name="T65" fmla="*/ 158 h 202"/>
              <a:gd name="T66" fmla="*/ 139 w 160"/>
              <a:gd name="T67" fmla="*/ 158 h 202"/>
              <a:gd name="T68" fmla="*/ 139 w 160"/>
              <a:gd name="T69" fmla="*/ 102 h 202"/>
              <a:gd name="T70" fmla="*/ 125 w 160"/>
              <a:gd name="T71" fmla="*/ 102 h 202"/>
              <a:gd name="T72" fmla="*/ 129 w 160"/>
              <a:gd name="T73" fmla="*/ 174 h 202"/>
              <a:gd name="T74" fmla="*/ 143 w 160"/>
              <a:gd name="T75" fmla="*/ 188 h 202"/>
              <a:gd name="T76" fmla="*/ 129 w 160"/>
              <a:gd name="T77" fmla="*/ 201 h 202"/>
              <a:gd name="T78" fmla="*/ 116 w 160"/>
              <a:gd name="T79" fmla="*/ 188 h 202"/>
              <a:gd name="T80" fmla="*/ 129 w 160"/>
              <a:gd name="T81" fmla="*/ 174 h 202"/>
              <a:gd name="T82" fmla="*/ 73 w 160"/>
              <a:gd name="T83" fmla="*/ 175 h 202"/>
              <a:gd name="T84" fmla="*/ 87 w 160"/>
              <a:gd name="T85" fmla="*/ 188 h 202"/>
              <a:gd name="T86" fmla="*/ 73 w 160"/>
              <a:gd name="T87" fmla="*/ 202 h 202"/>
              <a:gd name="T88" fmla="*/ 60 w 160"/>
              <a:gd name="T89" fmla="*/ 188 h 202"/>
              <a:gd name="T90" fmla="*/ 73 w 160"/>
              <a:gd name="T91" fmla="*/ 17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 h="202">
                <a:moveTo>
                  <a:pt x="37" y="73"/>
                </a:moveTo>
                <a:cubicBezTo>
                  <a:pt x="48" y="93"/>
                  <a:pt x="48" y="93"/>
                  <a:pt x="48" y="93"/>
                </a:cubicBezTo>
                <a:cubicBezTo>
                  <a:pt x="48" y="94"/>
                  <a:pt x="48" y="94"/>
                  <a:pt x="48" y="94"/>
                </a:cubicBezTo>
                <a:cubicBezTo>
                  <a:pt x="160" y="94"/>
                  <a:pt x="160" y="94"/>
                  <a:pt x="160" y="94"/>
                </a:cubicBezTo>
                <a:cubicBezTo>
                  <a:pt x="160" y="166"/>
                  <a:pt x="160" y="166"/>
                  <a:pt x="160" y="166"/>
                </a:cubicBezTo>
                <a:cubicBezTo>
                  <a:pt x="47" y="166"/>
                  <a:pt x="47" y="166"/>
                  <a:pt x="47" y="166"/>
                </a:cubicBezTo>
                <a:cubicBezTo>
                  <a:pt x="47" y="107"/>
                  <a:pt x="47" y="107"/>
                  <a:pt x="47" y="107"/>
                </a:cubicBezTo>
                <a:cubicBezTo>
                  <a:pt x="33" y="78"/>
                  <a:pt x="33" y="78"/>
                  <a:pt x="33" y="78"/>
                </a:cubicBezTo>
                <a:cubicBezTo>
                  <a:pt x="0" y="78"/>
                  <a:pt x="0" y="78"/>
                  <a:pt x="0" y="78"/>
                </a:cubicBezTo>
                <a:cubicBezTo>
                  <a:pt x="0" y="73"/>
                  <a:pt x="0" y="73"/>
                  <a:pt x="0" y="73"/>
                </a:cubicBezTo>
                <a:cubicBezTo>
                  <a:pt x="37" y="73"/>
                  <a:pt x="37" y="73"/>
                  <a:pt x="37" y="73"/>
                </a:cubicBezTo>
                <a:cubicBezTo>
                  <a:pt x="37" y="73"/>
                  <a:pt x="37" y="73"/>
                  <a:pt x="37" y="73"/>
                </a:cubicBezTo>
                <a:cubicBezTo>
                  <a:pt x="37" y="73"/>
                  <a:pt x="37" y="73"/>
                  <a:pt x="37" y="73"/>
                </a:cubicBezTo>
                <a:close/>
                <a:moveTo>
                  <a:pt x="89" y="0"/>
                </a:moveTo>
                <a:cubicBezTo>
                  <a:pt x="89" y="41"/>
                  <a:pt x="89" y="41"/>
                  <a:pt x="89" y="41"/>
                </a:cubicBezTo>
                <a:cubicBezTo>
                  <a:pt x="77" y="41"/>
                  <a:pt x="77" y="41"/>
                  <a:pt x="77" y="41"/>
                </a:cubicBezTo>
                <a:cubicBezTo>
                  <a:pt x="101" y="82"/>
                  <a:pt x="101" y="82"/>
                  <a:pt x="101" y="82"/>
                </a:cubicBezTo>
                <a:cubicBezTo>
                  <a:pt x="124" y="41"/>
                  <a:pt x="124" y="41"/>
                  <a:pt x="124" y="41"/>
                </a:cubicBezTo>
                <a:cubicBezTo>
                  <a:pt x="112" y="41"/>
                  <a:pt x="112" y="41"/>
                  <a:pt x="112" y="41"/>
                </a:cubicBezTo>
                <a:cubicBezTo>
                  <a:pt x="112" y="0"/>
                  <a:pt x="112" y="0"/>
                  <a:pt x="112" y="0"/>
                </a:cubicBezTo>
                <a:cubicBezTo>
                  <a:pt x="89" y="0"/>
                  <a:pt x="89" y="0"/>
                  <a:pt x="89" y="0"/>
                </a:cubicBezTo>
                <a:close/>
                <a:moveTo>
                  <a:pt x="68" y="102"/>
                </a:moveTo>
                <a:cubicBezTo>
                  <a:pt x="68" y="158"/>
                  <a:pt x="68" y="158"/>
                  <a:pt x="68" y="158"/>
                </a:cubicBezTo>
                <a:cubicBezTo>
                  <a:pt x="82" y="158"/>
                  <a:pt x="82" y="158"/>
                  <a:pt x="82" y="158"/>
                </a:cubicBezTo>
                <a:cubicBezTo>
                  <a:pt x="82" y="102"/>
                  <a:pt x="82" y="102"/>
                  <a:pt x="82" y="102"/>
                </a:cubicBezTo>
                <a:cubicBezTo>
                  <a:pt x="68" y="102"/>
                  <a:pt x="68" y="102"/>
                  <a:pt x="68" y="102"/>
                </a:cubicBezTo>
                <a:close/>
                <a:moveTo>
                  <a:pt x="97" y="102"/>
                </a:moveTo>
                <a:cubicBezTo>
                  <a:pt x="97" y="158"/>
                  <a:pt x="97" y="158"/>
                  <a:pt x="97" y="158"/>
                </a:cubicBezTo>
                <a:cubicBezTo>
                  <a:pt x="110" y="158"/>
                  <a:pt x="110" y="158"/>
                  <a:pt x="110" y="158"/>
                </a:cubicBezTo>
                <a:cubicBezTo>
                  <a:pt x="110" y="102"/>
                  <a:pt x="110" y="102"/>
                  <a:pt x="110" y="102"/>
                </a:cubicBezTo>
                <a:cubicBezTo>
                  <a:pt x="97" y="102"/>
                  <a:pt x="97" y="102"/>
                  <a:pt x="97" y="102"/>
                </a:cubicBezTo>
                <a:close/>
                <a:moveTo>
                  <a:pt x="125" y="102"/>
                </a:moveTo>
                <a:cubicBezTo>
                  <a:pt x="125" y="158"/>
                  <a:pt x="125" y="158"/>
                  <a:pt x="125" y="158"/>
                </a:cubicBezTo>
                <a:cubicBezTo>
                  <a:pt x="139" y="158"/>
                  <a:pt x="139" y="158"/>
                  <a:pt x="139" y="158"/>
                </a:cubicBezTo>
                <a:cubicBezTo>
                  <a:pt x="139" y="102"/>
                  <a:pt x="139" y="102"/>
                  <a:pt x="139" y="102"/>
                </a:cubicBezTo>
                <a:cubicBezTo>
                  <a:pt x="125" y="102"/>
                  <a:pt x="125" y="102"/>
                  <a:pt x="125" y="102"/>
                </a:cubicBezTo>
                <a:close/>
                <a:moveTo>
                  <a:pt x="129" y="174"/>
                </a:moveTo>
                <a:cubicBezTo>
                  <a:pt x="137" y="174"/>
                  <a:pt x="143" y="180"/>
                  <a:pt x="143" y="188"/>
                </a:cubicBezTo>
                <a:cubicBezTo>
                  <a:pt x="143" y="195"/>
                  <a:pt x="137" y="201"/>
                  <a:pt x="129" y="201"/>
                </a:cubicBezTo>
                <a:cubicBezTo>
                  <a:pt x="122" y="201"/>
                  <a:pt x="116" y="195"/>
                  <a:pt x="116" y="188"/>
                </a:cubicBezTo>
                <a:cubicBezTo>
                  <a:pt x="116" y="180"/>
                  <a:pt x="122" y="174"/>
                  <a:pt x="129" y="174"/>
                </a:cubicBezTo>
                <a:close/>
                <a:moveTo>
                  <a:pt x="73" y="175"/>
                </a:moveTo>
                <a:cubicBezTo>
                  <a:pt x="81" y="175"/>
                  <a:pt x="87" y="181"/>
                  <a:pt x="87" y="188"/>
                </a:cubicBezTo>
                <a:cubicBezTo>
                  <a:pt x="87" y="196"/>
                  <a:pt x="81" y="202"/>
                  <a:pt x="73" y="202"/>
                </a:cubicBezTo>
                <a:cubicBezTo>
                  <a:pt x="66" y="202"/>
                  <a:pt x="60" y="196"/>
                  <a:pt x="60" y="188"/>
                </a:cubicBezTo>
                <a:cubicBezTo>
                  <a:pt x="60" y="181"/>
                  <a:pt x="66" y="175"/>
                  <a:pt x="73" y="175"/>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64" name="Oval 97"/>
          <p:cNvSpPr>
            <a:spLocks noChangeArrowheads="1"/>
          </p:cNvSpPr>
          <p:nvPr/>
        </p:nvSpPr>
        <p:spPr bwMode="auto">
          <a:xfrm>
            <a:off x="5605145" y="3406775"/>
            <a:ext cx="92075" cy="95250"/>
          </a:xfrm>
          <a:prstGeom prst="ellipse">
            <a:avLst/>
          </a:pr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65" name="Freeform 98"/>
          <p:cNvSpPr>
            <a:spLocks noEditPoints="1"/>
          </p:cNvSpPr>
          <p:nvPr/>
        </p:nvSpPr>
        <p:spPr bwMode="auto">
          <a:xfrm>
            <a:off x="5741670" y="3378200"/>
            <a:ext cx="267970" cy="253365"/>
          </a:xfrm>
          <a:custGeom>
            <a:avLst/>
            <a:gdLst>
              <a:gd name="T0" fmla="*/ 0 w 137"/>
              <a:gd name="T1" fmla="*/ 0 h 173"/>
              <a:gd name="T2" fmla="*/ 0 w 137"/>
              <a:gd name="T3" fmla="*/ 173 h 173"/>
              <a:gd name="T4" fmla="*/ 137 w 137"/>
              <a:gd name="T5" fmla="*/ 173 h 173"/>
              <a:gd name="T6" fmla="*/ 137 w 137"/>
              <a:gd name="T7" fmla="*/ 0 h 173"/>
              <a:gd name="T8" fmla="*/ 0 w 137"/>
              <a:gd name="T9" fmla="*/ 0 h 173"/>
              <a:gd name="T10" fmla="*/ 125 w 137"/>
              <a:gd name="T11" fmla="*/ 155 h 173"/>
              <a:gd name="T12" fmla="*/ 12 w 137"/>
              <a:gd name="T13" fmla="*/ 155 h 173"/>
              <a:gd name="T14" fmla="*/ 12 w 137"/>
              <a:gd name="T15" fmla="*/ 136 h 173"/>
              <a:gd name="T16" fmla="*/ 125 w 137"/>
              <a:gd name="T17" fmla="*/ 136 h 173"/>
              <a:gd name="T18" fmla="*/ 125 w 137"/>
              <a:gd name="T19" fmla="*/ 155 h 173"/>
              <a:gd name="T20" fmla="*/ 125 w 137"/>
              <a:gd name="T21" fmla="*/ 116 h 173"/>
              <a:gd name="T22" fmla="*/ 12 w 137"/>
              <a:gd name="T23" fmla="*/ 116 h 173"/>
              <a:gd name="T24" fmla="*/ 12 w 137"/>
              <a:gd name="T25" fmla="*/ 96 h 173"/>
              <a:gd name="T26" fmla="*/ 125 w 137"/>
              <a:gd name="T27" fmla="*/ 96 h 173"/>
              <a:gd name="T28" fmla="*/ 125 w 137"/>
              <a:gd name="T29" fmla="*/ 116 h 173"/>
              <a:gd name="T30" fmla="*/ 125 w 137"/>
              <a:gd name="T31" fmla="*/ 76 h 173"/>
              <a:gd name="T32" fmla="*/ 12 w 137"/>
              <a:gd name="T33" fmla="*/ 76 h 173"/>
              <a:gd name="T34" fmla="*/ 12 w 137"/>
              <a:gd name="T35" fmla="*/ 56 h 173"/>
              <a:gd name="T36" fmla="*/ 125 w 137"/>
              <a:gd name="T37" fmla="*/ 56 h 173"/>
              <a:gd name="T38" fmla="*/ 125 w 137"/>
              <a:gd name="T39" fmla="*/ 76 h 173"/>
              <a:gd name="T40" fmla="*/ 125 w 137"/>
              <a:gd name="T41" fmla="*/ 36 h 173"/>
              <a:gd name="T42" fmla="*/ 12 w 137"/>
              <a:gd name="T43" fmla="*/ 36 h 173"/>
              <a:gd name="T44" fmla="*/ 12 w 137"/>
              <a:gd name="T45" fmla="*/ 18 h 173"/>
              <a:gd name="T46" fmla="*/ 125 w 137"/>
              <a:gd name="T47" fmla="*/ 18 h 173"/>
              <a:gd name="T48" fmla="*/ 125 w 137"/>
              <a:gd name="T49" fmla="*/ 3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173">
                <a:moveTo>
                  <a:pt x="0" y="0"/>
                </a:moveTo>
                <a:lnTo>
                  <a:pt x="0" y="173"/>
                </a:lnTo>
                <a:lnTo>
                  <a:pt x="137" y="173"/>
                </a:lnTo>
                <a:lnTo>
                  <a:pt x="137" y="0"/>
                </a:lnTo>
                <a:lnTo>
                  <a:pt x="0" y="0"/>
                </a:lnTo>
                <a:close/>
                <a:moveTo>
                  <a:pt x="125" y="155"/>
                </a:moveTo>
                <a:lnTo>
                  <a:pt x="12" y="155"/>
                </a:lnTo>
                <a:lnTo>
                  <a:pt x="12" y="136"/>
                </a:lnTo>
                <a:lnTo>
                  <a:pt x="125" y="136"/>
                </a:lnTo>
                <a:lnTo>
                  <a:pt x="125" y="155"/>
                </a:lnTo>
                <a:close/>
                <a:moveTo>
                  <a:pt x="125" y="116"/>
                </a:moveTo>
                <a:lnTo>
                  <a:pt x="12" y="116"/>
                </a:lnTo>
                <a:lnTo>
                  <a:pt x="12" y="96"/>
                </a:lnTo>
                <a:lnTo>
                  <a:pt x="125" y="96"/>
                </a:lnTo>
                <a:lnTo>
                  <a:pt x="125" y="116"/>
                </a:lnTo>
                <a:close/>
                <a:moveTo>
                  <a:pt x="125" y="76"/>
                </a:moveTo>
                <a:lnTo>
                  <a:pt x="12" y="76"/>
                </a:lnTo>
                <a:lnTo>
                  <a:pt x="12" y="56"/>
                </a:lnTo>
                <a:lnTo>
                  <a:pt x="125" y="56"/>
                </a:lnTo>
                <a:lnTo>
                  <a:pt x="125" y="76"/>
                </a:lnTo>
                <a:close/>
                <a:moveTo>
                  <a:pt x="125" y="36"/>
                </a:moveTo>
                <a:lnTo>
                  <a:pt x="12" y="36"/>
                </a:lnTo>
                <a:lnTo>
                  <a:pt x="12" y="18"/>
                </a:lnTo>
                <a:lnTo>
                  <a:pt x="125" y="18"/>
                </a:lnTo>
                <a:lnTo>
                  <a:pt x="125" y="36"/>
                </a:ln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66" name="Freeform 99"/>
          <p:cNvSpPr/>
          <p:nvPr/>
        </p:nvSpPr>
        <p:spPr bwMode="auto">
          <a:xfrm>
            <a:off x="5584508" y="3514725"/>
            <a:ext cx="133350" cy="115888"/>
          </a:xfrm>
          <a:custGeom>
            <a:avLst/>
            <a:gdLst>
              <a:gd name="T0" fmla="*/ 59 w 59"/>
              <a:gd name="T1" fmla="*/ 51 h 51"/>
              <a:gd name="T2" fmla="*/ 59 w 59"/>
              <a:gd name="T3" fmla="*/ 29 h 51"/>
              <a:gd name="T4" fmla="*/ 29 w 59"/>
              <a:gd name="T5" fmla="*/ 0 h 51"/>
              <a:gd name="T6" fmla="*/ 0 w 59"/>
              <a:gd name="T7" fmla="*/ 29 h 51"/>
              <a:gd name="T8" fmla="*/ 0 w 59"/>
              <a:gd name="T9" fmla="*/ 51 h 51"/>
              <a:gd name="T10" fmla="*/ 59 w 59"/>
              <a:gd name="T11" fmla="*/ 51 h 51"/>
            </a:gdLst>
            <a:ahLst/>
            <a:cxnLst>
              <a:cxn ang="0">
                <a:pos x="T0" y="T1"/>
              </a:cxn>
              <a:cxn ang="0">
                <a:pos x="T2" y="T3"/>
              </a:cxn>
              <a:cxn ang="0">
                <a:pos x="T4" y="T5"/>
              </a:cxn>
              <a:cxn ang="0">
                <a:pos x="T6" y="T7"/>
              </a:cxn>
              <a:cxn ang="0">
                <a:pos x="T8" y="T9"/>
              </a:cxn>
              <a:cxn ang="0">
                <a:pos x="T10" y="T11"/>
              </a:cxn>
            </a:cxnLst>
            <a:rect l="0" t="0" r="r" b="b"/>
            <a:pathLst>
              <a:path w="59" h="51">
                <a:moveTo>
                  <a:pt x="59" y="51"/>
                </a:moveTo>
                <a:cubicBezTo>
                  <a:pt x="59" y="29"/>
                  <a:pt x="59" y="29"/>
                  <a:pt x="59" y="29"/>
                </a:cubicBezTo>
                <a:cubicBezTo>
                  <a:pt x="59" y="13"/>
                  <a:pt x="45" y="0"/>
                  <a:pt x="29" y="0"/>
                </a:cubicBezTo>
                <a:cubicBezTo>
                  <a:pt x="13" y="0"/>
                  <a:pt x="0" y="13"/>
                  <a:pt x="0" y="29"/>
                </a:cubicBezTo>
                <a:cubicBezTo>
                  <a:pt x="0" y="51"/>
                  <a:pt x="0" y="51"/>
                  <a:pt x="0" y="51"/>
                </a:cubicBezTo>
                <a:lnTo>
                  <a:pt x="59" y="51"/>
                </a:ln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16" name="Freeform 143"/>
          <p:cNvSpPr>
            <a:spLocks noEditPoints="1"/>
          </p:cNvSpPr>
          <p:nvPr/>
        </p:nvSpPr>
        <p:spPr bwMode="auto">
          <a:xfrm>
            <a:off x="7856855" y="3254375"/>
            <a:ext cx="323215" cy="433705"/>
          </a:xfrm>
          <a:custGeom>
            <a:avLst/>
            <a:gdLst>
              <a:gd name="T0" fmla="*/ 97 w 134"/>
              <a:gd name="T1" fmla="*/ 36 h 170"/>
              <a:gd name="T2" fmla="*/ 122 w 134"/>
              <a:gd name="T3" fmla="*/ 37 h 170"/>
              <a:gd name="T4" fmla="*/ 0 w 134"/>
              <a:gd name="T5" fmla="*/ 170 h 170"/>
              <a:gd name="T6" fmla="*/ 37 w 134"/>
              <a:gd name="T7" fmla="*/ 37 h 170"/>
              <a:gd name="T8" fmla="*/ 67 w 134"/>
              <a:gd name="T9" fmla="*/ 0 h 170"/>
              <a:gd name="T10" fmla="*/ 17 w 134"/>
              <a:gd name="T11" fmla="*/ 146 h 170"/>
              <a:gd name="T12" fmla="*/ 33 w 134"/>
              <a:gd name="T13" fmla="*/ 148 h 170"/>
              <a:gd name="T14" fmla="*/ 38 w 134"/>
              <a:gd name="T15" fmla="*/ 140 h 170"/>
              <a:gd name="T16" fmla="*/ 34 w 134"/>
              <a:gd name="T17" fmla="*/ 133 h 170"/>
              <a:gd name="T18" fmla="*/ 23 w 134"/>
              <a:gd name="T19" fmla="*/ 129 h 170"/>
              <a:gd name="T20" fmla="*/ 23 w 134"/>
              <a:gd name="T21" fmla="*/ 127 h 170"/>
              <a:gd name="T22" fmla="*/ 28 w 134"/>
              <a:gd name="T23" fmla="*/ 127 h 170"/>
              <a:gd name="T24" fmla="*/ 37 w 134"/>
              <a:gd name="T25" fmla="*/ 129 h 170"/>
              <a:gd name="T26" fmla="*/ 26 w 134"/>
              <a:gd name="T27" fmla="*/ 121 h 170"/>
              <a:gd name="T28" fmla="*/ 16 w 134"/>
              <a:gd name="T29" fmla="*/ 125 h 170"/>
              <a:gd name="T30" fmla="*/ 17 w 134"/>
              <a:gd name="T31" fmla="*/ 134 h 170"/>
              <a:gd name="T32" fmla="*/ 29 w 134"/>
              <a:gd name="T33" fmla="*/ 139 h 170"/>
              <a:gd name="T34" fmla="*/ 29 w 134"/>
              <a:gd name="T35" fmla="*/ 143 h 170"/>
              <a:gd name="T36" fmla="*/ 23 w 134"/>
              <a:gd name="T37" fmla="*/ 142 h 170"/>
              <a:gd name="T38" fmla="*/ 14 w 134"/>
              <a:gd name="T39" fmla="*/ 140 h 170"/>
              <a:gd name="T40" fmla="*/ 43 w 134"/>
              <a:gd name="T41" fmla="*/ 143 h 170"/>
              <a:gd name="T42" fmla="*/ 56 w 134"/>
              <a:gd name="T43" fmla="*/ 149 h 170"/>
              <a:gd name="T44" fmla="*/ 68 w 134"/>
              <a:gd name="T45" fmla="*/ 143 h 170"/>
              <a:gd name="T46" fmla="*/ 66 w 134"/>
              <a:gd name="T47" fmla="*/ 125 h 170"/>
              <a:gd name="T48" fmla="*/ 45 w 134"/>
              <a:gd name="T49" fmla="*/ 125 h 170"/>
              <a:gd name="T50" fmla="*/ 50 w 134"/>
              <a:gd name="T51" fmla="*/ 135 h 170"/>
              <a:gd name="T52" fmla="*/ 56 w 134"/>
              <a:gd name="T53" fmla="*/ 143 h 170"/>
              <a:gd name="T54" fmla="*/ 61 w 134"/>
              <a:gd name="T55" fmla="*/ 135 h 170"/>
              <a:gd name="T56" fmla="*/ 55 w 134"/>
              <a:gd name="T57" fmla="*/ 127 h 170"/>
              <a:gd name="T58" fmla="*/ 50 w 134"/>
              <a:gd name="T59" fmla="*/ 135 h 170"/>
              <a:gd name="T60" fmla="*/ 74 w 134"/>
              <a:gd name="T61" fmla="*/ 149 h 170"/>
              <a:gd name="T62" fmla="*/ 96 w 134"/>
              <a:gd name="T63" fmla="*/ 142 h 170"/>
              <a:gd name="T64" fmla="*/ 83 w 134"/>
              <a:gd name="T65" fmla="*/ 121 h 170"/>
              <a:gd name="T66" fmla="*/ 100 w 134"/>
              <a:gd name="T67" fmla="*/ 121 h 170"/>
              <a:gd name="T68" fmla="*/ 112 w 134"/>
              <a:gd name="T69" fmla="*/ 149 h 170"/>
              <a:gd name="T70" fmla="*/ 121 w 134"/>
              <a:gd name="T71" fmla="*/ 146 h 170"/>
              <a:gd name="T72" fmla="*/ 125 w 134"/>
              <a:gd name="T73" fmla="*/ 135 h 170"/>
              <a:gd name="T74" fmla="*/ 122 w 134"/>
              <a:gd name="T75" fmla="*/ 125 h 170"/>
              <a:gd name="T76" fmla="*/ 112 w 134"/>
              <a:gd name="T77" fmla="*/ 121 h 170"/>
              <a:gd name="T78" fmla="*/ 108 w 134"/>
              <a:gd name="T79" fmla="*/ 128 h 170"/>
              <a:gd name="T80" fmla="*/ 110 w 134"/>
              <a:gd name="T81" fmla="*/ 142 h 170"/>
              <a:gd name="T82" fmla="*/ 115 w 134"/>
              <a:gd name="T83" fmla="*/ 140 h 170"/>
              <a:gd name="T84" fmla="*/ 115 w 134"/>
              <a:gd name="T85" fmla="*/ 129 h 170"/>
              <a:gd name="T86" fmla="*/ 108 w 134"/>
              <a:gd name="T87" fmla="*/ 128 h 170"/>
              <a:gd name="T88" fmla="*/ 90 w 134"/>
              <a:gd name="T89" fmla="*/ 60 h 170"/>
              <a:gd name="T90" fmla="*/ 98 w 134"/>
              <a:gd name="T91" fmla="*/ 55 h 170"/>
              <a:gd name="T92" fmla="*/ 44 w 134"/>
              <a:gd name="T93" fmla="*/ 61 h 170"/>
              <a:gd name="T94" fmla="*/ 37 w 134"/>
              <a:gd name="T95" fmla="*/ 55 h 170"/>
              <a:gd name="T96" fmla="*/ 44 w 134"/>
              <a:gd name="T97" fmla="*/ 61 h 170"/>
              <a:gd name="T98" fmla="*/ 96 w 134"/>
              <a:gd name="T99" fmla="*/ 37 h 170"/>
              <a:gd name="T100" fmla="*/ 40 w 134"/>
              <a:gd name="T101" fmla="*/ 37 h 170"/>
              <a:gd name="T102" fmla="*/ 41 w 134"/>
              <a:gd name="T103" fmla="*/ 49 h 170"/>
              <a:gd name="T104" fmla="*/ 49 w 134"/>
              <a:gd name="T105" fmla="*/ 55 h 170"/>
              <a:gd name="T106" fmla="*/ 92 w 134"/>
              <a:gd name="T107" fmla="*/ 49 h 170"/>
              <a:gd name="T108" fmla="*/ 88 w 134"/>
              <a:gd name="T109" fmla="*/ 60 h 170"/>
              <a:gd name="T110" fmla="*/ 92 w 134"/>
              <a:gd name="T111"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4" h="170">
                <a:moveTo>
                  <a:pt x="67" y="0"/>
                </a:moveTo>
                <a:cubicBezTo>
                  <a:pt x="84" y="0"/>
                  <a:pt x="97" y="16"/>
                  <a:pt x="97" y="36"/>
                </a:cubicBezTo>
                <a:cubicBezTo>
                  <a:pt x="97" y="37"/>
                  <a:pt x="97" y="37"/>
                  <a:pt x="97" y="37"/>
                </a:cubicBezTo>
                <a:cubicBezTo>
                  <a:pt x="122" y="37"/>
                  <a:pt x="122" y="37"/>
                  <a:pt x="122" y="37"/>
                </a:cubicBezTo>
                <a:cubicBezTo>
                  <a:pt x="134" y="170"/>
                  <a:pt x="134" y="170"/>
                  <a:pt x="134" y="170"/>
                </a:cubicBezTo>
                <a:cubicBezTo>
                  <a:pt x="0" y="170"/>
                  <a:pt x="0" y="170"/>
                  <a:pt x="0" y="170"/>
                </a:cubicBezTo>
                <a:cubicBezTo>
                  <a:pt x="12" y="37"/>
                  <a:pt x="12" y="37"/>
                  <a:pt x="12" y="37"/>
                </a:cubicBezTo>
                <a:cubicBezTo>
                  <a:pt x="37" y="37"/>
                  <a:pt x="37" y="37"/>
                  <a:pt x="37" y="37"/>
                </a:cubicBezTo>
                <a:cubicBezTo>
                  <a:pt x="37" y="36"/>
                  <a:pt x="37" y="36"/>
                  <a:pt x="37" y="36"/>
                </a:cubicBezTo>
                <a:cubicBezTo>
                  <a:pt x="37" y="16"/>
                  <a:pt x="50" y="0"/>
                  <a:pt x="67" y="0"/>
                </a:cubicBezTo>
                <a:close/>
                <a:moveTo>
                  <a:pt x="14" y="140"/>
                </a:moveTo>
                <a:cubicBezTo>
                  <a:pt x="14" y="142"/>
                  <a:pt x="15" y="145"/>
                  <a:pt x="17" y="146"/>
                </a:cubicBezTo>
                <a:cubicBezTo>
                  <a:pt x="18" y="148"/>
                  <a:pt x="22" y="149"/>
                  <a:pt x="26" y="149"/>
                </a:cubicBezTo>
                <a:cubicBezTo>
                  <a:pt x="29" y="149"/>
                  <a:pt x="31" y="149"/>
                  <a:pt x="33" y="148"/>
                </a:cubicBezTo>
                <a:cubicBezTo>
                  <a:pt x="35" y="147"/>
                  <a:pt x="36" y="146"/>
                  <a:pt x="37" y="144"/>
                </a:cubicBezTo>
                <a:cubicBezTo>
                  <a:pt x="38" y="143"/>
                  <a:pt x="38" y="141"/>
                  <a:pt x="38" y="140"/>
                </a:cubicBezTo>
                <a:cubicBezTo>
                  <a:pt x="38" y="138"/>
                  <a:pt x="38" y="137"/>
                  <a:pt x="37" y="136"/>
                </a:cubicBezTo>
                <a:cubicBezTo>
                  <a:pt x="36" y="134"/>
                  <a:pt x="35" y="133"/>
                  <a:pt x="34" y="133"/>
                </a:cubicBezTo>
                <a:cubicBezTo>
                  <a:pt x="32" y="132"/>
                  <a:pt x="30" y="131"/>
                  <a:pt x="26" y="130"/>
                </a:cubicBezTo>
                <a:cubicBezTo>
                  <a:pt x="24" y="130"/>
                  <a:pt x="23" y="130"/>
                  <a:pt x="23" y="129"/>
                </a:cubicBezTo>
                <a:cubicBezTo>
                  <a:pt x="23" y="129"/>
                  <a:pt x="22" y="129"/>
                  <a:pt x="22" y="128"/>
                </a:cubicBezTo>
                <a:cubicBezTo>
                  <a:pt x="22" y="127"/>
                  <a:pt x="23" y="127"/>
                  <a:pt x="23" y="127"/>
                </a:cubicBezTo>
                <a:cubicBezTo>
                  <a:pt x="24" y="126"/>
                  <a:pt x="24" y="126"/>
                  <a:pt x="25" y="126"/>
                </a:cubicBezTo>
                <a:cubicBezTo>
                  <a:pt x="27" y="126"/>
                  <a:pt x="28" y="126"/>
                  <a:pt x="28" y="127"/>
                </a:cubicBezTo>
                <a:cubicBezTo>
                  <a:pt x="29" y="127"/>
                  <a:pt x="29" y="128"/>
                  <a:pt x="30" y="129"/>
                </a:cubicBezTo>
                <a:cubicBezTo>
                  <a:pt x="37" y="129"/>
                  <a:pt x="37" y="129"/>
                  <a:pt x="37" y="129"/>
                </a:cubicBezTo>
                <a:cubicBezTo>
                  <a:pt x="37" y="126"/>
                  <a:pt x="36" y="124"/>
                  <a:pt x="34" y="123"/>
                </a:cubicBezTo>
                <a:cubicBezTo>
                  <a:pt x="32" y="122"/>
                  <a:pt x="30" y="121"/>
                  <a:pt x="26" y="121"/>
                </a:cubicBezTo>
                <a:cubicBezTo>
                  <a:pt x="23" y="121"/>
                  <a:pt x="21" y="121"/>
                  <a:pt x="20" y="122"/>
                </a:cubicBezTo>
                <a:cubicBezTo>
                  <a:pt x="18" y="123"/>
                  <a:pt x="17" y="124"/>
                  <a:pt x="16" y="125"/>
                </a:cubicBezTo>
                <a:cubicBezTo>
                  <a:pt x="15" y="126"/>
                  <a:pt x="15" y="127"/>
                  <a:pt x="15" y="129"/>
                </a:cubicBezTo>
                <a:cubicBezTo>
                  <a:pt x="15" y="131"/>
                  <a:pt x="15" y="133"/>
                  <a:pt x="17" y="134"/>
                </a:cubicBezTo>
                <a:cubicBezTo>
                  <a:pt x="19" y="135"/>
                  <a:pt x="21" y="137"/>
                  <a:pt x="25" y="137"/>
                </a:cubicBezTo>
                <a:cubicBezTo>
                  <a:pt x="27" y="138"/>
                  <a:pt x="29" y="138"/>
                  <a:pt x="29" y="139"/>
                </a:cubicBezTo>
                <a:cubicBezTo>
                  <a:pt x="30" y="140"/>
                  <a:pt x="30" y="140"/>
                  <a:pt x="30" y="141"/>
                </a:cubicBezTo>
                <a:cubicBezTo>
                  <a:pt x="30" y="142"/>
                  <a:pt x="30" y="142"/>
                  <a:pt x="29" y="143"/>
                </a:cubicBezTo>
                <a:cubicBezTo>
                  <a:pt x="29" y="143"/>
                  <a:pt x="28" y="144"/>
                  <a:pt x="26" y="144"/>
                </a:cubicBezTo>
                <a:cubicBezTo>
                  <a:pt x="25" y="144"/>
                  <a:pt x="24" y="143"/>
                  <a:pt x="23" y="142"/>
                </a:cubicBezTo>
                <a:cubicBezTo>
                  <a:pt x="22" y="141"/>
                  <a:pt x="22" y="140"/>
                  <a:pt x="22" y="139"/>
                </a:cubicBezTo>
                <a:cubicBezTo>
                  <a:pt x="14" y="140"/>
                  <a:pt x="14" y="140"/>
                  <a:pt x="14" y="140"/>
                </a:cubicBezTo>
                <a:close/>
                <a:moveTo>
                  <a:pt x="41" y="135"/>
                </a:moveTo>
                <a:cubicBezTo>
                  <a:pt x="41" y="138"/>
                  <a:pt x="42" y="141"/>
                  <a:pt x="43" y="143"/>
                </a:cubicBezTo>
                <a:cubicBezTo>
                  <a:pt x="45" y="145"/>
                  <a:pt x="46" y="147"/>
                  <a:pt x="48" y="148"/>
                </a:cubicBezTo>
                <a:cubicBezTo>
                  <a:pt x="50" y="148"/>
                  <a:pt x="53" y="149"/>
                  <a:pt x="56" y="149"/>
                </a:cubicBezTo>
                <a:cubicBezTo>
                  <a:pt x="59" y="149"/>
                  <a:pt x="61" y="148"/>
                  <a:pt x="63" y="147"/>
                </a:cubicBezTo>
                <a:cubicBezTo>
                  <a:pt x="65" y="146"/>
                  <a:pt x="67" y="145"/>
                  <a:pt x="68" y="143"/>
                </a:cubicBezTo>
                <a:cubicBezTo>
                  <a:pt x="69" y="141"/>
                  <a:pt x="70" y="138"/>
                  <a:pt x="70" y="135"/>
                </a:cubicBezTo>
                <a:cubicBezTo>
                  <a:pt x="70" y="130"/>
                  <a:pt x="68" y="127"/>
                  <a:pt x="66" y="125"/>
                </a:cubicBezTo>
                <a:cubicBezTo>
                  <a:pt x="63" y="122"/>
                  <a:pt x="60" y="121"/>
                  <a:pt x="55" y="121"/>
                </a:cubicBezTo>
                <a:cubicBezTo>
                  <a:pt x="51" y="121"/>
                  <a:pt x="48" y="122"/>
                  <a:pt x="45" y="125"/>
                </a:cubicBezTo>
                <a:cubicBezTo>
                  <a:pt x="43" y="127"/>
                  <a:pt x="41" y="131"/>
                  <a:pt x="41" y="135"/>
                </a:cubicBezTo>
                <a:close/>
                <a:moveTo>
                  <a:pt x="50" y="135"/>
                </a:moveTo>
                <a:cubicBezTo>
                  <a:pt x="50" y="138"/>
                  <a:pt x="50" y="140"/>
                  <a:pt x="51" y="141"/>
                </a:cubicBezTo>
                <a:cubicBezTo>
                  <a:pt x="52" y="142"/>
                  <a:pt x="54" y="143"/>
                  <a:pt x="56" y="143"/>
                </a:cubicBezTo>
                <a:cubicBezTo>
                  <a:pt x="57" y="143"/>
                  <a:pt x="59" y="142"/>
                  <a:pt x="60" y="141"/>
                </a:cubicBezTo>
                <a:cubicBezTo>
                  <a:pt x="61" y="140"/>
                  <a:pt x="61" y="138"/>
                  <a:pt x="61" y="135"/>
                </a:cubicBezTo>
                <a:cubicBezTo>
                  <a:pt x="61" y="132"/>
                  <a:pt x="61" y="130"/>
                  <a:pt x="60" y="129"/>
                </a:cubicBezTo>
                <a:cubicBezTo>
                  <a:pt x="59" y="128"/>
                  <a:pt x="57" y="127"/>
                  <a:pt x="55" y="127"/>
                </a:cubicBezTo>
                <a:cubicBezTo>
                  <a:pt x="54" y="127"/>
                  <a:pt x="52" y="128"/>
                  <a:pt x="51" y="129"/>
                </a:cubicBezTo>
                <a:cubicBezTo>
                  <a:pt x="50" y="130"/>
                  <a:pt x="50" y="132"/>
                  <a:pt x="50" y="135"/>
                </a:cubicBezTo>
                <a:close/>
                <a:moveTo>
                  <a:pt x="74" y="121"/>
                </a:moveTo>
                <a:cubicBezTo>
                  <a:pt x="74" y="149"/>
                  <a:pt x="74" y="149"/>
                  <a:pt x="74" y="149"/>
                </a:cubicBezTo>
                <a:cubicBezTo>
                  <a:pt x="96" y="149"/>
                  <a:pt x="96" y="149"/>
                  <a:pt x="96" y="149"/>
                </a:cubicBezTo>
                <a:cubicBezTo>
                  <a:pt x="96" y="142"/>
                  <a:pt x="96" y="142"/>
                  <a:pt x="96" y="142"/>
                </a:cubicBezTo>
                <a:cubicBezTo>
                  <a:pt x="83" y="142"/>
                  <a:pt x="83" y="142"/>
                  <a:pt x="83" y="142"/>
                </a:cubicBezTo>
                <a:cubicBezTo>
                  <a:pt x="83" y="121"/>
                  <a:pt x="83" y="121"/>
                  <a:pt x="83" y="121"/>
                </a:cubicBezTo>
                <a:cubicBezTo>
                  <a:pt x="74" y="121"/>
                  <a:pt x="74" y="121"/>
                  <a:pt x="74" y="121"/>
                </a:cubicBezTo>
                <a:close/>
                <a:moveTo>
                  <a:pt x="100" y="121"/>
                </a:moveTo>
                <a:cubicBezTo>
                  <a:pt x="100" y="149"/>
                  <a:pt x="100" y="149"/>
                  <a:pt x="100" y="149"/>
                </a:cubicBezTo>
                <a:cubicBezTo>
                  <a:pt x="112" y="149"/>
                  <a:pt x="112" y="149"/>
                  <a:pt x="112" y="149"/>
                </a:cubicBezTo>
                <a:cubicBezTo>
                  <a:pt x="113" y="149"/>
                  <a:pt x="115" y="148"/>
                  <a:pt x="117" y="148"/>
                </a:cubicBezTo>
                <a:cubicBezTo>
                  <a:pt x="118" y="147"/>
                  <a:pt x="120" y="147"/>
                  <a:pt x="121" y="146"/>
                </a:cubicBezTo>
                <a:cubicBezTo>
                  <a:pt x="122" y="145"/>
                  <a:pt x="123" y="143"/>
                  <a:pt x="124" y="142"/>
                </a:cubicBezTo>
                <a:cubicBezTo>
                  <a:pt x="124" y="140"/>
                  <a:pt x="125" y="138"/>
                  <a:pt x="125" y="135"/>
                </a:cubicBezTo>
                <a:cubicBezTo>
                  <a:pt x="125" y="133"/>
                  <a:pt x="124" y="131"/>
                  <a:pt x="124" y="130"/>
                </a:cubicBezTo>
                <a:cubicBezTo>
                  <a:pt x="123" y="128"/>
                  <a:pt x="123" y="126"/>
                  <a:pt x="122" y="125"/>
                </a:cubicBezTo>
                <a:cubicBezTo>
                  <a:pt x="121" y="124"/>
                  <a:pt x="119" y="123"/>
                  <a:pt x="118" y="122"/>
                </a:cubicBezTo>
                <a:cubicBezTo>
                  <a:pt x="116" y="122"/>
                  <a:pt x="114" y="121"/>
                  <a:pt x="112" y="121"/>
                </a:cubicBezTo>
                <a:cubicBezTo>
                  <a:pt x="100" y="121"/>
                  <a:pt x="100" y="121"/>
                  <a:pt x="100" y="121"/>
                </a:cubicBezTo>
                <a:close/>
                <a:moveTo>
                  <a:pt x="108" y="128"/>
                </a:moveTo>
                <a:cubicBezTo>
                  <a:pt x="108" y="142"/>
                  <a:pt x="108" y="142"/>
                  <a:pt x="108" y="142"/>
                </a:cubicBezTo>
                <a:cubicBezTo>
                  <a:pt x="110" y="142"/>
                  <a:pt x="110" y="142"/>
                  <a:pt x="110" y="142"/>
                </a:cubicBezTo>
                <a:cubicBezTo>
                  <a:pt x="112" y="142"/>
                  <a:pt x="113" y="142"/>
                  <a:pt x="114" y="142"/>
                </a:cubicBezTo>
                <a:cubicBezTo>
                  <a:pt x="114" y="141"/>
                  <a:pt x="115" y="141"/>
                  <a:pt x="115" y="140"/>
                </a:cubicBezTo>
                <a:cubicBezTo>
                  <a:pt x="116" y="139"/>
                  <a:pt x="116" y="137"/>
                  <a:pt x="116" y="135"/>
                </a:cubicBezTo>
                <a:cubicBezTo>
                  <a:pt x="116" y="132"/>
                  <a:pt x="116" y="130"/>
                  <a:pt x="115" y="129"/>
                </a:cubicBezTo>
                <a:cubicBezTo>
                  <a:pt x="114" y="128"/>
                  <a:pt x="112" y="128"/>
                  <a:pt x="110" y="128"/>
                </a:cubicBezTo>
                <a:cubicBezTo>
                  <a:pt x="108" y="128"/>
                  <a:pt x="108" y="128"/>
                  <a:pt x="108" y="128"/>
                </a:cubicBezTo>
                <a:close/>
                <a:moveTo>
                  <a:pt x="95" y="50"/>
                </a:moveTo>
                <a:cubicBezTo>
                  <a:pt x="94" y="54"/>
                  <a:pt x="92" y="57"/>
                  <a:pt x="90" y="60"/>
                </a:cubicBezTo>
                <a:cubicBezTo>
                  <a:pt x="91" y="61"/>
                  <a:pt x="91" y="61"/>
                  <a:pt x="92" y="61"/>
                </a:cubicBezTo>
                <a:cubicBezTo>
                  <a:pt x="95" y="61"/>
                  <a:pt x="98" y="58"/>
                  <a:pt x="98" y="55"/>
                </a:cubicBezTo>
                <a:cubicBezTo>
                  <a:pt x="98" y="53"/>
                  <a:pt x="97" y="51"/>
                  <a:pt x="95" y="50"/>
                </a:cubicBezTo>
                <a:close/>
                <a:moveTo>
                  <a:pt x="44" y="61"/>
                </a:moveTo>
                <a:cubicBezTo>
                  <a:pt x="42" y="58"/>
                  <a:pt x="40" y="54"/>
                  <a:pt x="39" y="50"/>
                </a:cubicBezTo>
                <a:cubicBezTo>
                  <a:pt x="37" y="51"/>
                  <a:pt x="37" y="53"/>
                  <a:pt x="37" y="55"/>
                </a:cubicBezTo>
                <a:cubicBezTo>
                  <a:pt x="37" y="58"/>
                  <a:pt x="39" y="61"/>
                  <a:pt x="43" y="61"/>
                </a:cubicBezTo>
                <a:cubicBezTo>
                  <a:pt x="43" y="61"/>
                  <a:pt x="44" y="61"/>
                  <a:pt x="44" y="61"/>
                </a:cubicBezTo>
                <a:close/>
                <a:moveTo>
                  <a:pt x="40" y="37"/>
                </a:moveTo>
                <a:cubicBezTo>
                  <a:pt x="96" y="37"/>
                  <a:pt x="96" y="37"/>
                  <a:pt x="96" y="37"/>
                </a:cubicBezTo>
                <a:cubicBezTo>
                  <a:pt x="95" y="18"/>
                  <a:pt x="83" y="3"/>
                  <a:pt x="68" y="3"/>
                </a:cubicBezTo>
                <a:cubicBezTo>
                  <a:pt x="52" y="3"/>
                  <a:pt x="40" y="18"/>
                  <a:pt x="40" y="37"/>
                </a:cubicBezTo>
                <a:close/>
                <a:moveTo>
                  <a:pt x="43" y="49"/>
                </a:moveTo>
                <a:cubicBezTo>
                  <a:pt x="42" y="49"/>
                  <a:pt x="42" y="49"/>
                  <a:pt x="41" y="49"/>
                </a:cubicBezTo>
                <a:cubicBezTo>
                  <a:pt x="43" y="53"/>
                  <a:pt x="44" y="56"/>
                  <a:pt x="47" y="59"/>
                </a:cubicBezTo>
                <a:cubicBezTo>
                  <a:pt x="48" y="58"/>
                  <a:pt x="49" y="57"/>
                  <a:pt x="49" y="55"/>
                </a:cubicBezTo>
                <a:cubicBezTo>
                  <a:pt x="49" y="51"/>
                  <a:pt x="46" y="49"/>
                  <a:pt x="43" y="49"/>
                </a:cubicBezTo>
                <a:close/>
                <a:moveTo>
                  <a:pt x="92" y="49"/>
                </a:moveTo>
                <a:cubicBezTo>
                  <a:pt x="89" y="49"/>
                  <a:pt x="86" y="51"/>
                  <a:pt x="86" y="55"/>
                </a:cubicBezTo>
                <a:cubicBezTo>
                  <a:pt x="86" y="57"/>
                  <a:pt x="87" y="58"/>
                  <a:pt x="88" y="60"/>
                </a:cubicBezTo>
                <a:cubicBezTo>
                  <a:pt x="91" y="56"/>
                  <a:pt x="92" y="53"/>
                  <a:pt x="94" y="49"/>
                </a:cubicBezTo>
                <a:cubicBezTo>
                  <a:pt x="93" y="49"/>
                  <a:pt x="93" y="49"/>
                  <a:pt x="92" y="49"/>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50"/>
                                        <p:tgtEl>
                                          <p:spTgt spid="7"/>
                                        </p:tgtEl>
                                      </p:cBhvr>
                                    </p:animEffect>
                                    <p:anim calcmode="lin" valueType="num">
                                      <p:cBhvr>
                                        <p:cTn id="13" dur="750" fill="hold"/>
                                        <p:tgtEl>
                                          <p:spTgt spid="7"/>
                                        </p:tgtEl>
                                        <p:attrNameLst>
                                          <p:attrName>ppt_x</p:attrName>
                                        </p:attrNameLst>
                                      </p:cBhvr>
                                      <p:tavLst>
                                        <p:tav tm="0">
                                          <p:val>
                                            <p:strVal val="#ppt_x"/>
                                          </p:val>
                                        </p:tav>
                                        <p:tav tm="100000">
                                          <p:val>
                                            <p:strVal val="#ppt_x"/>
                                          </p:val>
                                        </p:tav>
                                      </p:tavLst>
                                    </p:anim>
                                    <p:anim calcmode="lin" valueType="num">
                                      <p:cBhvr>
                                        <p:cTn id="14" dur="75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250" fill="hold"/>
                                        <p:tgtEl>
                                          <p:spTgt spid="42"/>
                                        </p:tgtEl>
                                        <p:attrNameLst>
                                          <p:attrName>ppt_w</p:attrName>
                                        </p:attrNameLst>
                                      </p:cBhvr>
                                      <p:tavLst>
                                        <p:tav tm="0">
                                          <p:val>
                                            <p:fltVal val="0"/>
                                          </p:val>
                                        </p:tav>
                                        <p:tav tm="100000">
                                          <p:val>
                                            <p:strVal val="#ppt_w"/>
                                          </p:val>
                                        </p:tav>
                                      </p:tavLst>
                                    </p:anim>
                                    <p:anim calcmode="lin" valueType="num">
                                      <p:cBhvr>
                                        <p:cTn id="23" dur="250" fill="hold"/>
                                        <p:tgtEl>
                                          <p:spTgt spid="42"/>
                                        </p:tgtEl>
                                        <p:attrNameLst>
                                          <p:attrName>ppt_h</p:attrName>
                                        </p:attrNameLst>
                                      </p:cBhvr>
                                      <p:tavLst>
                                        <p:tav tm="0">
                                          <p:val>
                                            <p:fltVal val="0"/>
                                          </p:val>
                                        </p:tav>
                                        <p:tav tm="100000">
                                          <p:val>
                                            <p:strVal val="#ppt_h"/>
                                          </p:val>
                                        </p:tav>
                                      </p:tavLst>
                                    </p:anim>
                                    <p:animEffect transition="in" filter="fade">
                                      <p:cBhvr>
                                        <p:cTn id="24" dur="250"/>
                                        <p:tgtEl>
                                          <p:spTgt spid="42"/>
                                        </p:tgtEl>
                                      </p:cBhvr>
                                    </p:animEffect>
                                  </p:childTnLst>
                                </p:cTn>
                              </p:par>
                              <p:par>
                                <p:cTn id="25" presetID="6" presetClass="emph" presetSubtype="0" decel="100000" fill="hold" nodeType="withEffect">
                                  <p:stCondLst>
                                    <p:cond delay="200"/>
                                  </p:stCondLst>
                                  <p:childTnLst>
                                    <p:animScale>
                                      <p:cBhvr>
                                        <p:cTn id="26" dur="250" fill="hold"/>
                                        <p:tgtEl>
                                          <p:spTgt spid="42"/>
                                        </p:tgtEl>
                                      </p:cBhvr>
                                      <p:by x="110000" y="110000"/>
                                    </p:animScale>
                                  </p:childTnLst>
                                </p:cTn>
                              </p:par>
                              <p:par>
                                <p:cTn id="27" presetID="6" presetClass="emph" presetSubtype="0" decel="100000" fill="hold" nodeType="withEffect">
                                  <p:stCondLst>
                                    <p:cond delay="300"/>
                                  </p:stCondLst>
                                  <p:childTnLst>
                                    <p:animScale>
                                      <p:cBhvr>
                                        <p:cTn id="28" dur="250" fill="hold"/>
                                        <p:tgtEl>
                                          <p:spTgt spid="42"/>
                                        </p:tgtEl>
                                      </p:cBhvr>
                                      <p:by x="91000" y="91000"/>
                                    </p:animScale>
                                  </p:childTnLst>
                                </p:cTn>
                              </p:par>
                            </p:childTnLst>
                          </p:cTn>
                        </p:par>
                        <p:par>
                          <p:cTn id="29" fill="hold">
                            <p:stCondLst>
                              <p:cond delay="2000"/>
                            </p:stCondLst>
                            <p:childTnLst>
                              <p:par>
                                <p:cTn id="30" presetID="2" presetClass="entr" presetSubtype="4" decel="10000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250" fill="hold"/>
                                        <p:tgtEl>
                                          <p:spTgt spid="36"/>
                                        </p:tgtEl>
                                        <p:attrNameLst>
                                          <p:attrName>ppt_w</p:attrName>
                                        </p:attrNameLst>
                                      </p:cBhvr>
                                      <p:tavLst>
                                        <p:tav tm="0">
                                          <p:val>
                                            <p:fltVal val="0"/>
                                          </p:val>
                                        </p:tav>
                                        <p:tav tm="100000">
                                          <p:val>
                                            <p:strVal val="#ppt_w"/>
                                          </p:val>
                                        </p:tav>
                                      </p:tavLst>
                                    </p:anim>
                                    <p:anim calcmode="lin" valueType="num">
                                      <p:cBhvr>
                                        <p:cTn id="38" dur="250" fill="hold"/>
                                        <p:tgtEl>
                                          <p:spTgt spid="36"/>
                                        </p:tgtEl>
                                        <p:attrNameLst>
                                          <p:attrName>ppt_h</p:attrName>
                                        </p:attrNameLst>
                                      </p:cBhvr>
                                      <p:tavLst>
                                        <p:tav tm="0">
                                          <p:val>
                                            <p:fltVal val="0"/>
                                          </p:val>
                                        </p:tav>
                                        <p:tav tm="100000">
                                          <p:val>
                                            <p:strVal val="#ppt_h"/>
                                          </p:val>
                                        </p:tav>
                                      </p:tavLst>
                                    </p:anim>
                                    <p:animEffect transition="in" filter="fade">
                                      <p:cBhvr>
                                        <p:cTn id="39" dur="250"/>
                                        <p:tgtEl>
                                          <p:spTgt spid="36"/>
                                        </p:tgtEl>
                                      </p:cBhvr>
                                    </p:animEffect>
                                  </p:childTnLst>
                                </p:cTn>
                              </p:par>
                              <p:par>
                                <p:cTn id="40" presetID="6" presetClass="emph" presetSubtype="0" decel="100000" fill="hold" nodeType="withEffect">
                                  <p:stCondLst>
                                    <p:cond delay="200"/>
                                  </p:stCondLst>
                                  <p:childTnLst>
                                    <p:animScale>
                                      <p:cBhvr>
                                        <p:cTn id="41" dur="250" fill="hold"/>
                                        <p:tgtEl>
                                          <p:spTgt spid="36"/>
                                        </p:tgtEl>
                                      </p:cBhvr>
                                      <p:by x="110000" y="110000"/>
                                    </p:animScale>
                                  </p:childTnLst>
                                </p:cTn>
                              </p:par>
                              <p:par>
                                <p:cTn id="42" presetID="6" presetClass="emph" presetSubtype="0" decel="100000" fill="hold" nodeType="withEffect">
                                  <p:stCondLst>
                                    <p:cond delay="300"/>
                                  </p:stCondLst>
                                  <p:childTnLst>
                                    <p:animScale>
                                      <p:cBhvr>
                                        <p:cTn id="43" dur="250" fill="hold"/>
                                        <p:tgtEl>
                                          <p:spTgt spid="36"/>
                                        </p:tgtEl>
                                      </p:cBhvr>
                                      <p:by x="91000" y="91000"/>
                                    </p:animScale>
                                  </p:childTnLst>
                                </p:cTn>
                              </p:par>
                            </p:childTnLst>
                          </p:cTn>
                        </p:par>
                        <p:par>
                          <p:cTn id="44" fill="hold">
                            <p:stCondLst>
                              <p:cond delay="3000"/>
                            </p:stCondLst>
                            <p:childTnLst>
                              <p:par>
                                <p:cTn id="45" presetID="2" presetClass="entr" presetSubtype="4" decel="10000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childTnLst>
                          </p:cTn>
                        </p:par>
                        <p:par>
                          <p:cTn id="49" fill="hold">
                            <p:stCondLst>
                              <p:cond delay="3500"/>
                            </p:stCondLst>
                            <p:childTnLst>
                              <p:par>
                                <p:cTn id="50" presetID="53" presetClass="entr" presetSubtype="16"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 calcmode="lin" valueType="num">
                                      <p:cBhvr>
                                        <p:cTn id="52" dur="250" fill="hold"/>
                                        <p:tgtEl>
                                          <p:spTgt spid="48"/>
                                        </p:tgtEl>
                                        <p:attrNameLst>
                                          <p:attrName>ppt_w</p:attrName>
                                        </p:attrNameLst>
                                      </p:cBhvr>
                                      <p:tavLst>
                                        <p:tav tm="0">
                                          <p:val>
                                            <p:fltVal val="0"/>
                                          </p:val>
                                        </p:tav>
                                        <p:tav tm="100000">
                                          <p:val>
                                            <p:strVal val="#ppt_w"/>
                                          </p:val>
                                        </p:tav>
                                      </p:tavLst>
                                    </p:anim>
                                    <p:anim calcmode="lin" valueType="num">
                                      <p:cBhvr>
                                        <p:cTn id="53" dur="250" fill="hold"/>
                                        <p:tgtEl>
                                          <p:spTgt spid="48"/>
                                        </p:tgtEl>
                                        <p:attrNameLst>
                                          <p:attrName>ppt_h</p:attrName>
                                        </p:attrNameLst>
                                      </p:cBhvr>
                                      <p:tavLst>
                                        <p:tav tm="0">
                                          <p:val>
                                            <p:fltVal val="0"/>
                                          </p:val>
                                        </p:tav>
                                        <p:tav tm="100000">
                                          <p:val>
                                            <p:strVal val="#ppt_h"/>
                                          </p:val>
                                        </p:tav>
                                      </p:tavLst>
                                    </p:anim>
                                    <p:animEffect transition="in" filter="fade">
                                      <p:cBhvr>
                                        <p:cTn id="54" dur="250"/>
                                        <p:tgtEl>
                                          <p:spTgt spid="48"/>
                                        </p:tgtEl>
                                      </p:cBhvr>
                                    </p:animEffect>
                                  </p:childTnLst>
                                </p:cTn>
                              </p:par>
                              <p:par>
                                <p:cTn id="55" presetID="6" presetClass="emph" presetSubtype="0" decel="100000" fill="hold" nodeType="withEffect">
                                  <p:stCondLst>
                                    <p:cond delay="200"/>
                                  </p:stCondLst>
                                  <p:childTnLst>
                                    <p:animScale>
                                      <p:cBhvr>
                                        <p:cTn id="56" dur="250" fill="hold"/>
                                        <p:tgtEl>
                                          <p:spTgt spid="48"/>
                                        </p:tgtEl>
                                      </p:cBhvr>
                                      <p:by x="110000" y="110000"/>
                                    </p:animScale>
                                  </p:childTnLst>
                                </p:cTn>
                              </p:par>
                              <p:par>
                                <p:cTn id="57" presetID="6" presetClass="emph" presetSubtype="0" decel="100000" fill="hold" nodeType="withEffect">
                                  <p:stCondLst>
                                    <p:cond delay="300"/>
                                  </p:stCondLst>
                                  <p:childTnLst>
                                    <p:animScale>
                                      <p:cBhvr>
                                        <p:cTn id="58" dur="250" fill="hold"/>
                                        <p:tgtEl>
                                          <p:spTgt spid="48"/>
                                        </p:tgtEl>
                                      </p:cBhvr>
                                      <p:by x="91000" y="91000"/>
                                    </p:animScale>
                                  </p:childTnLst>
                                </p:cTn>
                              </p:par>
                            </p:childTnLst>
                          </p:cTn>
                        </p:par>
                        <p:par>
                          <p:cTn id="59" fill="hold">
                            <p:stCondLst>
                              <p:cond delay="4000"/>
                            </p:stCondLst>
                            <p:childTnLst>
                              <p:par>
                                <p:cTn id="60" presetID="2" presetClass="entr" presetSubtype="4" decel="100000"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additive="base">
                                        <p:cTn id="62" dur="500" fill="hold"/>
                                        <p:tgtEl>
                                          <p:spTgt spid="9"/>
                                        </p:tgtEl>
                                        <p:attrNameLst>
                                          <p:attrName>ppt_x</p:attrName>
                                        </p:attrNameLst>
                                      </p:cBhvr>
                                      <p:tavLst>
                                        <p:tav tm="0">
                                          <p:val>
                                            <p:strVal val="#ppt_x"/>
                                          </p:val>
                                        </p:tav>
                                        <p:tav tm="100000">
                                          <p:val>
                                            <p:strVal val="#ppt_x"/>
                                          </p:val>
                                        </p:tav>
                                      </p:tavLst>
                                    </p:anim>
                                    <p:anim calcmode="lin" valueType="num">
                                      <p:cBhvr additive="base">
                                        <p:cTn id="63" dur="500" fill="hold"/>
                                        <p:tgtEl>
                                          <p:spTgt spid="9"/>
                                        </p:tgtEl>
                                        <p:attrNameLst>
                                          <p:attrName>ppt_y</p:attrName>
                                        </p:attrNameLst>
                                      </p:cBhvr>
                                      <p:tavLst>
                                        <p:tav tm="0">
                                          <p:val>
                                            <p:strVal val="1+#ppt_h/2"/>
                                          </p:val>
                                        </p:tav>
                                        <p:tav tm="100000">
                                          <p:val>
                                            <p:strVal val="#ppt_y"/>
                                          </p:val>
                                        </p:tav>
                                      </p:tavLst>
                                    </p:anim>
                                  </p:childTnLst>
                                </p:cTn>
                              </p:par>
                            </p:childTnLst>
                          </p:cTn>
                        </p:par>
                        <p:par>
                          <p:cTn id="64" fill="hold">
                            <p:stCondLst>
                              <p:cond delay="4500"/>
                            </p:stCondLst>
                            <p:childTnLst>
                              <p:par>
                                <p:cTn id="65" presetID="53" presetClass="entr" presetSubtype="16" fill="hold" nodeType="after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250" fill="hold"/>
                                        <p:tgtEl>
                                          <p:spTgt spid="17"/>
                                        </p:tgtEl>
                                        <p:attrNameLst>
                                          <p:attrName>ppt_w</p:attrName>
                                        </p:attrNameLst>
                                      </p:cBhvr>
                                      <p:tavLst>
                                        <p:tav tm="0">
                                          <p:val>
                                            <p:fltVal val="0"/>
                                          </p:val>
                                        </p:tav>
                                        <p:tav tm="100000">
                                          <p:val>
                                            <p:strVal val="#ppt_w"/>
                                          </p:val>
                                        </p:tav>
                                      </p:tavLst>
                                    </p:anim>
                                    <p:anim calcmode="lin" valueType="num">
                                      <p:cBhvr>
                                        <p:cTn id="68" dur="250" fill="hold"/>
                                        <p:tgtEl>
                                          <p:spTgt spid="17"/>
                                        </p:tgtEl>
                                        <p:attrNameLst>
                                          <p:attrName>ppt_h</p:attrName>
                                        </p:attrNameLst>
                                      </p:cBhvr>
                                      <p:tavLst>
                                        <p:tav tm="0">
                                          <p:val>
                                            <p:fltVal val="0"/>
                                          </p:val>
                                        </p:tav>
                                        <p:tav tm="100000">
                                          <p:val>
                                            <p:strVal val="#ppt_h"/>
                                          </p:val>
                                        </p:tav>
                                      </p:tavLst>
                                    </p:anim>
                                    <p:animEffect transition="in" filter="fade">
                                      <p:cBhvr>
                                        <p:cTn id="69" dur="250"/>
                                        <p:tgtEl>
                                          <p:spTgt spid="17"/>
                                        </p:tgtEl>
                                      </p:cBhvr>
                                    </p:animEffect>
                                  </p:childTnLst>
                                </p:cTn>
                              </p:par>
                              <p:par>
                                <p:cTn id="70" presetID="6" presetClass="emph" presetSubtype="0" decel="100000" fill="hold" nodeType="withEffect">
                                  <p:stCondLst>
                                    <p:cond delay="200"/>
                                  </p:stCondLst>
                                  <p:childTnLst>
                                    <p:animScale>
                                      <p:cBhvr>
                                        <p:cTn id="71" dur="250" fill="hold"/>
                                        <p:tgtEl>
                                          <p:spTgt spid="17"/>
                                        </p:tgtEl>
                                      </p:cBhvr>
                                      <p:by x="110000" y="110000"/>
                                    </p:animScale>
                                  </p:childTnLst>
                                </p:cTn>
                              </p:par>
                              <p:par>
                                <p:cTn id="72" presetID="6" presetClass="emph" presetSubtype="0" decel="100000" fill="hold" nodeType="withEffect">
                                  <p:stCondLst>
                                    <p:cond delay="300"/>
                                  </p:stCondLst>
                                  <p:childTnLst>
                                    <p:animScale>
                                      <p:cBhvr>
                                        <p:cTn id="73" dur="250" fill="hold"/>
                                        <p:tgtEl>
                                          <p:spTgt spid="17"/>
                                        </p:tgtEl>
                                      </p:cBhvr>
                                      <p:by x="91000" y="91000"/>
                                    </p:animScale>
                                  </p:childTnLst>
                                </p:cTn>
                              </p:par>
                            </p:childTnLst>
                          </p:cTn>
                        </p:par>
                        <p:par>
                          <p:cTn id="74" fill="hold">
                            <p:stCondLst>
                              <p:cond delay="5000"/>
                            </p:stCondLst>
                            <p:childTnLst>
                              <p:par>
                                <p:cTn id="75" presetID="2" presetClass="entr" presetSubtype="4" decel="100000" fill="hold" nodeType="after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additive="base">
                                        <p:cTn id="77" dur="500" fill="hold"/>
                                        <p:tgtEl>
                                          <p:spTgt spid="14"/>
                                        </p:tgtEl>
                                        <p:attrNameLst>
                                          <p:attrName>ppt_x</p:attrName>
                                        </p:attrNameLst>
                                      </p:cBhvr>
                                      <p:tavLst>
                                        <p:tav tm="0">
                                          <p:val>
                                            <p:strVal val="#ppt_x"/>
                                          </p:val>
                                        </p:tav>
                                        <p:tav tm="100000">
                                          <p:val>
                                            <p:strVal val="#ppt_x"/>
                                          </p:val>
                                        </p:tav>
                                      </p:tavLst>
                                    </p:anim>
                                    <p:anim calcmode="lin" valueType="num">
                                      <p:cBhvr additive="base">
                                        <p:cTn id="78" dur="500" fill="hold"/>
                                        <p:tgtEl>
                                          <p:spTgt spid="14"/>
                                        </p:tgtEl>
                                        <p:attrNameLst>
                                          <p:attrName>ppt_y</p:attrName>
                                        </p:attrNameLst>
                                      </p:cBhvr>
                                      <p:tavLst>
                                        <p:tav tm="0">
                                          <p:val>
                                            <p:strVal val="1+#ppt_h/2"/>
                                          </p:val>
                                        </p:tav>
                                        <p:tav tm="100000">
                                          <p:val>
                                            <p:strVal val="#ppt_y"/>
                                          </p:val>
                                        </p:tav>
                                      </p:tavLst>
                                    </p:anim>
                                  </p:childTnLst>
                                </p:cTn>
                              </p:par>
                            </p:childTnLst>
                          </p:cTn>
                        </p:par>
                        <p:par>
                          <p:cTn id="79" fill="hold">
                            <p:stCondLst>
                              <p:cond delay="5500"/>
                            </p:stCondLst>
                            <p:childTnLst>
                              <p:par>
                                <p:cTn id="80" presetID="53" presetClass="entr" presetSubtype="16" fill="hold" nodeType="afterEffect">
                                  <p:stCondLst>
                                    <p:cond delay="0"/>
                                  </p:stCondLst>
                                  <p:childTnLst>
                                    <p:set>
                                      <p:cBhvr>
                                        <p:cTn id="81" dur="1" fill="hold">
                                          <p:stCondLst>
                                            <p:cond delay="0"/>
                                          </p:stCondLst>
                                        </p:cTn>
                                        <p:tgtEl>
                                          <p:spTgt spid="11"/>
                                        </p:tgtEl>
                                        <p:attrNameLst>
                                          <p:attrName>style.visibility</p:attrName>
                                        </p:attrNameLst>
                                      </p:cBhvr>
                                      <p:to>
                                        <p:strVal val="visible"/>
                                      </p:to>
                                    </p:set>
                                    <p:anim calcmode="lin" valueType="num">
                                      <p:cBhvr>
                                        <p:cTn id="82" dur="250" fill="hold"/>
                                        <p:tgtEl>
                                          <p:spTgt spid="11"/>
                                        </p:tgtEl>
                                        <p:attrNameLst>
                                          <p:attrName>ppt_w</p:attrName>
                                        </p:attrNameLst>
                                      </p:cBhvr>
                                      <p:tavLst>
                                        <p:tav tm="0">
                                          <p:val>
                                            <p:fltVal val="0"/>
                                          </p:val>
                                        </p:tav>
                                        <p:tav tm="100000">
                                          <p:val>
                                            <p:strVal val="#ppt_w"/>
                                          </p:val>
                                        </p:tav>
                                      </p:tavLst>
                                    </p:anim>
                                    <p:anim calcmode="lin" valueType="num">
                                      <p:cBhvr>
                                        <p:cTn id="83" dur="250" fill="hold"/>
                                        <p:tgtEl>
                                          <p:spTgt spid="11"/>
                                        </p:tgtEl>
                                        <p:attrNameLst>
                                          <p:attrName>ppt_h</p:attrName>
                                        </p:attrNameLst>
                                      </p:cBhvr>
                                      <p:tavLst>
                                        <p:tav tm="0">
                                          <p:val>
                                            <p:fltVal val="0"/>
                                          </p:val>
                                        </p:tav>
                                        <p:tav tm="100000">
                                          <p:val>
                                            <p:strVal val="#ppt_h"/>
                                          </p:val>
                                        </p:tav>
                                      </p:tavLst>
                                    </p:anim>
                                    <p:animEffect transition="in" filter="fade">
                                      <p:cBhvr>
                                        <p:cTn id="84" dur="250"/>
                                        <p:tgtEl>
                                          <p:spTgt spid="11"/>
                                        </p:tgtEl>
                                      </p:cBhvr>
                                    </p:animEffect>
                                  </p:childTnLst>
                                </p:cTn>
                              </p:par>
                              <p:par>
                                <p:cTn id="85" presetID="6" presetClass="emph" presetSubtype="0" decel="100000" fill="hold" nodeType="withEffect">
                                  <p:stCondLst>
                                    <p:cond delay="200"/>
                                  </p:stCondLst>
                                  <p:childTnLst>
                                    <p:animScale>
                                      <p:cBhvr>
                                        <p:cTn id="86" dur="250" fill="hold"/>
                                        <p:tgtEl>
                                          <p:spTgt spid="11"/>
                                        </p:tgtEl>
                                      </p:cBhvr>
                                      <p:by x="110000" y="110000"/>
                                    </p:animScale>
                                  </p:childTnLst>
                                </p:cTn>
                              </p:par>
                              <p:par>
                                <p:cTn id="87" presetID="6" presetClass="emph" presetSubtype="0" decel="100000" fill="hold" nodeType="withEffect">
                                  <p:stCondLst>
                                    <p:cond delay="300"/>
                                  </p:stCondLst>
                                  <p:childTnLst>
                                    <p:animScale>
                                      <p:cBhvr>
                                        <p:cTn id="88" dur="250" fill="hold"/>
                                        <p:tgtEl>
                                          <p:spTgt spid="11"/>
                                        </p:tgtEl>
                                      </p:cBhvr>
                                      <p:by x="91000" y="91000"/>
                                    </p:animScale>
                                  </p:childTnLst>
                                </p:cTn>
                              </p:par>
                            </p:childTnLst>
                          </p:cTn>
                        </p:par>
                        <p:par>
                          <p:cTn id="89" fill="hold">
                            <p:stCondLst>
                              <p:cond delay="6000"/>
                            </p:stCondLst>
                            <p:childTnLst>
                              <p:par>
                                <p:cTn id="90" presetID="2" presetClass="entr" presetSubtype="4" decel="100000" fill="hold" nodeType="afterEffect">
                                  <p:stCondLst>
                                    <p:cond delay="0"/>
                                  </p:stCondLst>
                                  <p:childTnLst>
                                    <p:set>
                                      <p:cBhvr>
                                        <p:cTn id="91" dur="1" fill="hold">
                                          <p:stCondLst>
                                            <p:cond delay="0"/>
                                          </p:stCondLst>
                                        </p:cTn>
                                        <p:tgtEl>
                                          <p:spTgt spid="23"/>
                                        </p:tgtEl>
                                        <p:attrNameLst>
                                          <p:attrName>style.visibility</p:attrName>
                                        </p:attrNameLst>
                                      </p:cBhvr>
                                      <p:to>
                                        <p:strVal val="visible"/>
                                      </p:to>
                                    </p:set>
                                    <p:anim calcmode="lin" valueType="num">
                                      <p:cBhvr additive="base">
                                        <p:cTn id="92" dur="500" fill="hold"/>
                                        <p:tgtEl>
                                          <p:spTgt spid="23"/>
                                        </p:tgtEl>
                                        <p:attrNameLst>
                                          <p:attrName>ppt_x</p:attrName>
                                        </p:attrNameLst>
                                      </p:cBhvr>
                                      <p:tavLst>
                                        <p:tav tm="0">
                                          <p:val>
                                            <p:strVal val="#ppt_x"/>
                                          </p:val>
                                        </p:tav>
                                        <p:tav tm="100000">
                                          <p:val>
                                            <p:strVal val="#ppt_x"/>
                                          </p:val>
                                        </p:tav>
                                      </p:tavLst>
                                    </p:anim>
                                    <p:anim calcmode="lin" valueType="num">
                                      <p:cBhvr additive="base">
                                        <p:cTn id="93" dur="500" fill="hold"/>
                                        <p:tgtEl>
                                          <p:spTgt spid="23"/>
                                        </p:tgtEl>
                                        <p:attrNameLst>
                                          <p:attrName>ppt_y</p:attrName>
                                        </p:attrNameLst>
                                      </p:cBhvr>
                                      <p:tavLst>
                                        <p:tav tm="0">
                                          <p:val>
                                            <p:strVal val="1+#ppt_h/2"/>
                                          </p:val>
                                        </p:tav>
                                        <p:tav tm="100000">
                                          <p:val>
                                            <p:strVal val="#ppt_y"/>
                                          </p:val>
                                        </p:tav>
                                      </p:tavLst>
                                    </p:anim>
                                  </p:childTnLst>
                                </p:cTn>
                              </p:par>
                            </p:childTnLst>
                          </p:cTn>
                        </p:par>
                        <p:par>
                          <p:cTn id="94" fill="hold">
                            <p:stCondLst>
                              <p:cond delay="6500"/>
                            </p:stCondLst>
                            <p:childTnLst>
                              <p:par>
                                <p:cTn id="95" presetID="53" presetClass="entr" presetSubtype="16" fill="hold" nodeType="afterEffect">
                                  <p:stCondLst>
                                    <p:cond delay="0"/>
                                  </p:stCondLst>
                                  <p:childTnLst>
                                    <p:set>
                                      <p:cBhvr>
                                        <p:cTn id="96" dur="1" fill="hold">
                                          <p:stCondLst>
                                            <p:cond delay="0"/>
                                          </p:stCondLst>
                                        </p:cTn>
                                        <p:tgtEl>
                                          <p:spTgt spid="20"/>
                                        </p:tgtEl>
                                        <p:attrNameLst>
                                          <p:attrName>style.visibility</p:attrName>
                                        </p:attrNameLst>
                                      </p:cBhvr>
                                      <p:to>
                                        <p:strVal val="visible"/>
                                      </p:to>
                                    </p:set>
                                    <p:anim calcmode="lin" valueType="num">
                                      <p:cBhvr>
                                        <p:cTn id="97" dur="250" fill="hold"/>
                                        <p:tgtEl>
                                          <p:spTgt spid="20"/>
                                        </p:tgtEl>
                                        <p:attrNameLst>
                                          <p:attrName>ppt_w</p:attrName>
                                        </p:attrNameLst>
                                      </p:cBhvr>
                                      <p:tavLst>
                                        <p:tav tm="0">
                                          <p:val>
                                            <p:fltVal val="0"/>
                                          </p:val>
                                        </p:tav>
                                        <p:tav tm="100000">
                                          <p:val>
                                            <p:strVal val="#ppt_w"/>
                                          </p:val>
                                        </p:tav>
                                      </p:tavLst>
                                    </p:anim>
                                    <p:anim calcmode="lin" valueType="num">
                                      <p:cBhvr>
                                        <p:cTn id="98" dur="250" fill="hold"/>
                                        <p:tgtEl>
                                          <p:spTgt spid="20"/>
                                        </p:tgtEl>
                                        <p:attrNameLst>
                                          <p:attrName>ppt_h</p:attrName>
                                        </p:attrNameLst>
                                      </p:cBhvr>
                                      <p:tavLst>
                                        <p:tav tm="0">
                                          <p:val>
                                            <p:fltVal val="0"/>
                                          </p:val>
                                        </p:tav>
                                        <p:tav tm="100000">
                                          <p:val>
                                            <p:strVal val="#ppt_h"/>
                                          </p:val>
                                        </p:tav>
                                      </p:tavLst>
                                    </p:anim>
                                    <p:animEffect transition="in" filter="fade">
                                      <p:cBhvr>
                                        <p:cTn id="99" dur="250"/>
                                        <p:tgtEl>
                                          <p:spTgt spid="20"/>
                                        </p:tgtEl>
                                      </p:cBhvr>
                                    </p:animEffect>
                                  </p:childTnLst>
                                </p:cTn>
                              </p:par>
                              <p:par>
                                <p:cTn id="100" presetID="6" presetClass="emph" presetSubtype="0" decel="100000" fill="hold" nodeType="withEffect">
                                  <p:stCondLst>
                                    <p:cond delay="200"/>
                                  </p:stCondLst>
                                  <p:childTnLst>
                                    <p:animScale>
                                      <p:cBhvr>
                                        <p:cTn id="101" dur="250" fill="hold"/>
                                        <p:tgtEl>
                                          <p:spTgt spid="20"/>
                                        </p:tgtEl>
                                      </p:cBhvr>
                                      <p:by x="110000" y="110000"/>
                                    </p:animScale>
                                  </p:childTnLst>
                                </p:cTn>
                              </p:par>
                              <p:par>
                                <p:cTn id="102" presetID="6" presetClass="emph" presetSubtype="0" decel="100000" fill="hold" nodeType="withEffect">
                                  <p:stCondLst>
                                    <p:cond delay="300"/>
                                  </p:stCondLst>
                                  <p:childTnLst>
                                    <p:animScale>
                                      <p:cBhvr>
                                        <p:cTn id="103" dur="250" fill="hold"/>
                                        <p:tgtEl>
                                          <p:spTgt spid="20"/>
                                        </p:tgtEl>
                                      </p:cBhvr>
                                      <p:by x="91000" y="91000"/>
                                    </p:animScale>
                                  </p:childTnLst>
                                </p:cTn>
                              </p:par>
                            </p:childTnLst>
                          </p:cTn>
                        </p:par>
                        <p:par>
                          <p:cTn id="104" fill="hold">
                            <p:stCondLst>
                              <p:cond delay="7000"/>
                            </p:stCondLst>
                            <p:childTnLst>
                              <p:par>
                                <p:cTn id="105" presetID="2" presetClass="entr" presetSubtype="4" decel="100000" fill="hold" nodeType="afterEffect">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cBhvr additive="base">
                                        <p:cTn id="107" dur="500" fill="hold"/>
                                        <p:tgtEl>
                                          <p:spTgt spid="26"/>
                                        </p:tgtEl>
                                        <p:attrNameLst>
                                          <p:attrName>ppt_x</p:attrName>
                                        </p:attrNameLst>
                                      </p:cBhvr>
                                      <p:tavLst>
                                        <p:tav tm="0">
                                          <p:val>
                                            <p:strVal val="#ppt_x"/>
                                          </p:val>
                                        </p:tav>
                                        <p:tav tm="100000">
                                          <p:val>
                                            <p:strVal val="#ppt_x"/>
                                          </p:val>
                                        </p:tav>
                                      </p:tavLst>
                                    </p:anim>
                                    <p:anim calcmode="lin" valueType="num">
                                      <p:cBhvr additive="base">
                                        <p:cTn id="10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0" name="文本框 9"/>
          <p:cNvSpPr/>
          <p:nvPr/>
        </p:nvSpPr>
        <p:spPr bwMode="auto">
          <a:xfrm>
            <a:off x="1771650" y="1573213"/>
            <a:ext cx="1428750" cy="1657350"/>
          </a:xfrm>
          <a:custGeom>
            <a:avLst/>
            <a:gdLst>
              <a:gd name="T0" fmla="*/ 648308 w 1427586"/>
              <a:gd name="T1" fmla="*/ 354081 h 1656000"/>
              <a:gd name="T2" fmla="*/ 464779 w 1427586"/>
              <a:gd name="T3" fmla="*/ 398466 h 1656000"/>
              <a:gd name="T4" fmla="*/ 407052 w 1427586"/>
              <a:gd name="T5" fmla="*/ 569197 h 1656000"/>
              <a:gd name="T6" fmla="*/ 407052 w 1427586"/>
              <a:gd name="T7" fmla="*/ 644351 h 1656000"/>
              <a:gd name="T8" fmla="*/ 627069 w 1427586"/>
              <a:gd name="T9" fmla="*/ 644351 h 1656000"/>
              <a:gd name="T10" fmla="*/ 627069 w 1427586"/>
              <a:gd name="T11" fmla="*/ 571920 h 1656000"/>
              <a:gd name="T12" fmla="*/ 635510 w 1427586"/>
              <a:gd name="T13" fmla="*/ 505751 h 1656000"/>
              <a:gd name="T14" fmla="*/ 666824 w 1427586"/>
              <a:gd name="T15" fmla="*/ 490230 h 1656000"/>
              <a:gd name="T16" fmla="*/ 696504 w 1427586"/>
              <a:gd name="T17" fmla="*/ 504934 h 1656000"/>
              <a:gd name="T18" fmla="*/ 706035 w 1427586"/>
              <a:gd name="T19" fmla="*/ 565929 h 1656000"/>
              <a:gd name="T20" fmla="*/ 706035 w 1427586"/>
              <a:gd name="T21" fmla="*/ 614943 h 1656000"/>
              <a:gd name="T22" fmla="*/ 697866 w 1427586"/>
              <a:gd name="T23" fmla="*/ 678116 h 1656000"/>
              <a:gd name="T24" fmla="*/ 671181 w 1427586"/>
              <a:gd name="T25" fmla="*/ 704257 h 1656000"/>
              <a:gd name="T26" fmla="*/ 574243 w 1427586"/>
              <a:gd name="T27" fmla="*/ 710248 h 1656000"/>
              <a:gd name="T28" fmla="*/ 574243 w 1427586"/>
              <a:gd name="T29" fmla="*/ 838228 h 1656000"/>
              <a:gd name="T30" fmla="*/ 660833 w 1427586"/>
              <a:gd name="T31" fmla="*/ 846669 h 1656000"/>
              <a:gd name="T32" fmla="*/ 694599 w 1427586"/>
              <a:gd name="T33" fmla="*/ 877439 h 1656000"/>
              <a:gd name="T34" fmla="*/ 706035 w 1427586"/>
              <a:gd name="T35" fmla="*/ 951504 h 1656000"/>
              <a:gd name="T36" fmla="*/ 706035 w 1427586"/>
              <a:gd name="T37" fmla="*/ 1012499 h 1656000"/>
              <a:gd name="T38" fmla="*/ 697866 w 1427586"/>
              <a:gd name="T39" fmla="*/ 1114882 h 1656000"/>
              <a:gd name="T40" fmla="*/ 664101 w 1427586"/>
              <a:gd name="T41" fmla="*/ 1134488 h 1656000"/>
              <a:gd name="T42" fmla="*/ 633875 w 1427586"/>
              <a:gd name="T43" fmla="*/ 1118967 h 1656000"/>
              <a:gd name="T44" fmla="*/ 627069 w 1427586"/>
              <a:gd name="T45" fmla="*/ 1046263 h 1656000"/>
              <a:gd name="T46" fmla="*/ 627069 w 1427586"/>
              <a:gd name="T47" fmla="*/ 903035 h 1656000"/>
              <a:gd name="T48" fmla="*/ 407052 w 1427586"/>
              <a:gd name="T49" fmla="*/ 903035 h 1656000"/>
              <a:gd name="T50" fmla="*/ 407052 w 1427586"/>
              <a:gd name="T51" fmla="*/ 972742 h 1656000"/>
              <a:gd name="T52" fmla="*/ 425840 w 1427586"/>
              <a:gd name="T53" fmla="*/ 1149464 h 1656000"/>
              <a:gd name="T54" fmla="*/ 504262 w 1427586"/>
              <a:gd name="T55" fmla="*/ 1235510 h 1656000"/>
              <a:gd name="T56" fmla="*/ 668458 w 1427586"/>
              <a:gd name="T57" fmla="*/ 1270637 h 1656000"/>
              <a:gd name="T58" fmla="*/ 819311 w 1427586"/>
              <a:gd name="T59" fmla="*/ 1240395 h 1656000"/>
              <a:gd name="T60" fmla="*/ 902090 w 1427586"/>
              <a:gd name="T61" fmla="*/ 1152123 h 1656000"/>
              <a:gd name="T62" fmla="*/ 926051 w 1427586"/>
              <a:gd name="T63" fmla="*/ 988937 h 1656000"/>
              <a:gd name="T64" fmla="*/ 901545 w 1427586"/>
              <a:gd name="T65" fmla="*/ 808849 h 1656000"/>
              <a:gd name="T66" fmla="*/ 826936 w 1427586"/>
              <a:gd name="T67" fmla="*/ 753543 h 1656000"/>
              <a:gd name="T68" fmla="*/ 897733 w 1427586"/>
              <a:gd name="T69" fmla="*/ 693403 h 1656000"/>
              <a:gd name="T70" fmla="*/ 917883 w 1427586"/>
              <a:gd name="T71" fmla="*/ 586463 h 1656000"/>
              <a:gd name="T72" fmla="*/ 861789 w 1427586"/>
              <a:gd name="T73" fmla="*/ 415579 h 1656000"/>
              <a:gd name="T74" fmla="*/ 648308 w 1427586"/>
              <a:gd name="T75" fmla="*/ 354081 h 1656000"/>
              <a:gd name="T76" fmla="*/ 714375 w 1427586"/>
              <a:gd name="T77" fmla="*/ 0 h 1656000"/>
              <a:gd name="T78" fmla="*/ 1428750 w 1427586"/>
              <a:gd name="T79" fmla="*/ 357187 h 1656000"/>
              <a:gd name="T80" fmla="*/ 1428750 w 1427586"/>
              <a:gd name="T81" fmla="*/ 1300162 h 1656000"/>
              <a:gd name="T82" fmla="*/ 714375 w 1427586"/>
              <a:gd name="T83" fmla="*/ 1657350 h 1656000"/>
              <a:gd name="T84" fmla="*/ 0 w 1427586"/>
              <a:gd name="T85" fmla="*/ 1300162 h 1656000"/>
              <a:gd name="T86" fmla="*/ 0 w 1427586"/>
              <a:gd name="T87" fmla="*/ 357187 h 1656000"/>
              <a:gd name="T88" fmla="*/ 714375 w 1427586"/>
              <a:gd name="T89" fmla="*/ 0 h 16560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27586" h="1656000">
                <a:moveTo>
                  <a:pt x="647780" y="353793"/>
                </a:moveTo>
                <a:cubicBezTo>
                  <a:pt x="563980" y="353793"/>
                  <a:pt x="502854" y="368576"/>
                  <a:pt x="464400" y="398141"/>
                </a:cubicBezTo>
                <a:cubicBezTo>
                  <a:pt x="425947" y="427707"/>
                  <a:pt x="406720" y="484571"/>
                  <a:pt x="406720" y="568733"/>
                </a:cubicBezTo>
                <a:lnTo>
                  <a:pt x="406720" y="643826"/>
                </a:lnTo>
                <a:lnTo>
                  <a:pt x="626558" y="643826"/>
                </a:lnTo>
                <a:lnTo>
                  <a:pt x="626558" y="571454"/>
                </a:lnTo>
                <a:cubicBezTo>
                  <a:pt x="626558" y="537716"/>
                  <a:pt x="629369" y="515678"/>
                  <a:pt x="634992" y="505339"/>
                </a:cubicBezTo>
                <a:cubicBezTo>
                  <a:pt x="640615" y="495000"/>
                  <a:pt x="651044" y="489831"/>
                  <a:pt x="666281" y="489831"/>
                </a:cubicBezTo>
                <a:cubicBezTo>
                  <a:pt x="679703" y="489831"/>
                  <a:pt x="689589" y="494728"/>
                  <a:pt x="695937" y="504523"/>
                </a:cubicBezTo>
                <a:cubicBezTo>
                  <a:pt x="702285" y="514318"/>
                  <a:pt x="705460" y="534633"/>
                  <a:pt x="705460" y="565468"/>
                </a:cubicBezTo>
                <a:lnTo>
                  <a:pt x="705460" y="614442"/>
                </a:lnTo>
                <a:cubicBezTo>
                  <a:pt x="705460" y="643101"/>
                  <a:pt x="702739" y="664141"/>
                  <a:pt x="697297" y="677564"/>
                </a:cubicBezTo>
                <a:cubicBezTo>
                  <a:pt x="691856" y="690986"/>
                  <a:pt x="682968" y="699693"/>
                  <a:pt x="670634" y="703683"/>
                </a:cubicBezTo>
                <a:cubicBezTo>
                  <a:pt x="658300" y="707674"/>
                  <a:pt x="626013" y="709669"/>
                  <a:pt x="573775" y="709669"/>
                </a:cubicBezTo>
                <a:lnTo>
                  <a:pt x="573775" y="837545"/>
                </a:lnTo>
                <a:cubicBezTo>
                  <a:pt x="616581" y="838270"/>
                  <a:pt x="645422" y="841082"/>
                  <a:pt x="660295" y="845979"/>
                </a:cubicBezTo>
                <a:cubicBezTo>
                  <a:pt x="675169" y="850876"/>
                  <a:pt x="686414" y="861125"/>
                  <a:pt x="694033" y="876724"/>
                </a:cubicBezTo>
                <a:cubicBezTo>
                  <a:pt x="701651" y="892323"/>
                  <a:pt x="705460" y="916991"/>
                  <a:pt x="705460" y="950729"/>
                </a:cubicBezTo>
                <a:lnTo>
                  <a:pt x="705460" y="1011674"/>
                </a:lnTo>
                <a:cubicBezTo>
                  <a:pt x="705460" y="1066814"/>
                  <a:pt x="702739" y="1100915"/>
                  <a:pt x="697297" y="1113974"/>
                </a:cubicBezTo>
                <a:cubicBezTo>
                  <a:pt x="691856" y="1127034"/>
                  <a:pt x="680610" y="1133564"/>
                  <a:pt x="663560" y="1133564"/>
                </a:cubicBezTo>
                <a:cubicBezTo>
                  <a:pt x="647961" y="1133564"/>
                  <a:pt x="637894" y="1128394"/>
                  <a:pt x="633359" y="1118056"/>
                </a:cubicBezTo>
                <a:cubicBezTo>
                  <a:pt x="628825" y="1107717"/>
                  <a:pt x="626558" y="1083502"/>
                  <a:pt x="626558" y="1045411"/>
                </a:cubicBezTo>
                <a:lnTo>
                  <a:pt x="626558" y="902299"/>
                </a:lnTo>
                <a:lnTo>
                  <a:pt x="406720" y="902299"/>
                </a:lnTo>
                <a:lnTo>
                  <a:pt x="406720" y="971950"/>
                </a:lnTo>
                <a:cubicBezTo>
                  <a:pt x="406720" y="1055750"/>
                  <a:pt x="412978" y="1114609"/>
                  <a:pt x="425493" y="1148528"/>
                </a:cubicBezTo>
                <a:cubicBezTo>
                  <a:pt x="438009" y="1182447"/>
                  <a:pt x="464128" y="1211106"/>
                  <a:pt x="503851" y="1234504"/>
                </a:cubicBezTo>
                <a:cubicBezTo>
                  <a:pt x="543574" y="1257903"/>
                  <a:pt x="598262" y="1269602"/>
                  <a:pt x="667913" y="1269602"/>
                </a:cubicBezTo>
                <a:cubicBezTo>
                  <a:pt x="729221" y="1269602"/>
                  <a:pt x="779465" y="1259530"/>
                  <a:pt x="818644" y="1239385"/>
                </a:cubicBezTo>
                <a:cubicBezTo>
                  <a:pt x="857823" y="1219240"/>
                  <a:pt x="885393" y="1189840"/>
                  <a:pt x="901355" y="1151185"/>
                </a:cubicBezTo>
                <a:cubicBezTo>
                  <a:pt x="917317" y="1112530"/>
                  <a:pt x="925297" y="1058179"/>
                  <a:pt x="925297" y="988131"/>
                </a:cubicBezTo>
                <a:cubicBezTo>
                  <a:pt x="925297" y="893760"/>
                  <a:pt x="917135" y="833780"/>
                  <a:pt x="900811" y="808190"/>
                </a:cubicBezTo>
                <a:cubicBezTo>
                  <a:pt x="884486" y="782601"/>
                  <a:pt x="859636" y="764180"/>
                  <a:pt x="826262" y="752929"/>
                </a:cubicBezTo>
                <a:cubicBezTo>
                  <a:pt x="859999" y="734802"/>
                  <a:pt x="883579" y="714772"/>
                  <a:pt x="897002" y="692838"/>
                </a:cubicBezTo>
                <a:cubicBezTo>
                  <a:pt x="910424" y="670905"/>
                  <a:pt x="917135" y="635287"/>
                  <a:pt x="917135" y="585985"/>
                </a:cubicBezTo>
                <a:cubicBezTo>
                  <a:pt x="917135" y="513119"/>
                  <a:pt x="898453" y="456204"/>
                  <a:pt x="861087" y="415240"/>
                </a:cubicBezTo>
                <a:cubicBezTo>
                  <a:pt x="823722" y="374275"/>
                  <a:pt x="752620" y="353793"/>
                  <a:pt x="647780" y="353793"/>
                </a:cubicBez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文本框 14"/>
          <p:cNvSpPr txBox="1"/>
          <p:nvPr/>
        </p:nvSpPr>
        <p:spPr bwMode="auto">
          <a:xfrm>
            <a:off x="3924300" y="1563688"/>
            <a:ext cx="3671888" cy="830262"/>
          </a:xfrm>
          <a:prstGeom prst="rect">
            <a:avLst/>
          </a:prstGeom>
          <a:noFill/>
        </p:spPr>
        <p:txBody>
          <a:bodyPr>
            <a:spAutoFit/>
          </a:bodyPr>
          <a:lstStyle/>
          <a:p>
            <a:pPr defTabSz="685165" eaLnBrk="1" fontAlgn="auto" hangingPunct="1">
              <a:spcBef>
                <a:spcPts val="0"/>
              </a:spcBef>
              <a:spcAft>
                <a:spcPts val="0"/>
              </a:spcAft>
              <a:defRPr/>
            </a:pPr>
            <a:r>
              <a:rPr lang="en-US" altLang="zh-CN" sz="4800" dirty="0">
                <a:solidFill>
                  <a:schemeClr val="bg1">
                    <a:lumMod val="95000"/>
                  </a:schemeClr>
                </a:solidFill>
                <a:cs typeface="Arial" panose="020B0604020202020204" pitchFamily="34" charset="0"/>
              </a:rPr>
              <a:t>PART THREE</a:t>
            </a:r>
            <a:endParaRPr lang="zh-CN" altLang="en-US" sz="4800" baseline="-3000" dirty="0">
              <a:solidFill>
                <a:schemeClr val="bg1">
                  <a:lumMod val="95000"/>
                </a:schemeClr>
              </a:solidFill>
              <a:cs typeface="Arial" panose="020B0604020202020204" pitchFamily="34" charset="0"/>
            </a:endParaRPr>
          </a:p>
        </p:txBody>
      </p:sp>
      <p:sp>
        <p:nvSpPr>
          <p:cNvPr id="2" name="TextBox 111"/>
          <p:cNvSpPr txBox="1">
            <a:spLocks noChangeArrowheads="1"/>
          </p:cNvSpPr>
          <p:nvPr/>
        </p:nvSpPr>
        <p:spPr bwMode="auto">
          <a:xfrm>
            <a:off x="3737610" y="2216150"/>
            <a:ext cx="3778885" cy="85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no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indent="457200" defTabSz="685165" eaLnBrk="1" fontAlgn="auto" hangingPunct="1">
              <a:lnSpc>
                <a:spcPct val="120000"/>
              </a:lnSpc>
              <a:spcBef>
                <a:spcPts val="0"/>
              </a:spcBef>
              <a:spcAft>
                <a:spcPts val="0"/>
              </a:spcAft>
              <a:defRPr/>
            </a:pPr>
            <a:r>
              <a:rPr lang="zh-CN" sz="4800" dirty="0">
                <a:solidFill>
                  <a:schemeClr val="bg1">
                    <a:lumMod val="95000"/>
                  </a:schemeClr>
                </a:solidFill>
                <a:latin typeface="微软雅黑" panose="020B0503020204020204" pitchFamily="34" charset="-122"/>
                <a:cs typeface="Arial" panose="020B0604020202020204" pitchFamily="34" charset="0"/>
              </a:rPr>
              <a:t>概要设计</a:t>
            </a:r>
            <a:endParaRPr lang="zh-CN" sz="4800" dirty="0">
              <a:solidFill>
                <a:schemeClr val="bg1">
                  <a:lumMod val="95000"/>
                </a:schemeClr>
              </a:solidFill>
              <a:latin typeface="微软雅黑" panose="020B0503020204020204" pitchFamily="34" charset="-122"/>
              <a:cs typeface="Arial" panose="020B060402020202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p:stCondLst>
                              <p:cond delay="50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2"/>
                                        </p:tgtEl>
                                        <p:attrNameLst>
                                          <p:attrName>style.visibility</p:attrName>
                                        </p:attrNameLst>
                                      </p:cBhvr>
                                      <p:to>
                                        <p:strVal val="visible"/>
                                      </p:to>
                                    </p:set>
                                    <p:animEffect transition="in" filter="fade">
                                      <p:cBhvr>
                                        <p:cTn id="35" dur="1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2147482624"/>
          <p:cNvGraphicFramePr>
            <a:graphicFrameLocks noChangeAspect="1"/>
          </p:cNvGraphicFramePr>
          <p:nvPr/>
        </p:nvGraphicFramePr>
        <p:xfrm>
          <a:off x="3274060" y="222885"/>
          <a:ext cx="4543425" cy="4697730"/>
        </p:xfrm>
        <a:graphic>
          <a:graphicData uri="http://schemas.openxmlformats.org/presentationml/2006/ole">
            <mc:AlternateContent xmlns:mc="http://schemas.openxmlformats.org/markup-compatibility/2006">
              <mc:Choice xmlns:v="urn:schemas-microsoft-com:vml" Requires="v">
                <p:oleObj spid="_x0000_s3076" name="" r:id="rId1" imgW="4935855" imgH="5618480" progId="Visio.Drawing.15">
                  <p:embed/>
                </p:oleObj>
              </mc:Choice>
              <mc:Fallback>
                <p:oleObj name="" r:id="rId1" imgW="4935855" imgH="5618480" progId="Visio.Drawing.15">
                  <p:embed/>
                  <p:pic>
                    <p:nvPicPr>
                      <p:cNvPr id="0" name="图片 3075"/>
                      <p:cNvPicPr/>
                      <p:nvPr/>
                    </p:nvPicPr>
                    <p:blipFill>
                      <a:blip r:embed="rId2"/>
                      <a:stretch>
                        <a:fillRect/>
                      </a:stretch>
                    </p:blipFill>
                    <p:spPr>
                      <a:xfrm>
                        <a:off x="3274060" y="222885"/>
                        <a:ext cx="4543425" cy="4697730"/>
                      </a:xfrm>
                      <a:prstGeom prst="rect">
                        <a:avLst/>
                      </a:prstGeom>
                      <a:noFill/>
                      <a:ln w="38100">
                        <a:noFill/>
                        <a:miter/>
                      </a:ln>
                    </p:spPr>
                  </p:pic>
                </p:oleObj>
              </mc:Fallback>
            </mc:AlternateContent>
          </a:graphicData>
        </a:graphic>
      </p:graphicFrame>
      <p:sp>
        <p:nvSpPr>
          <p:cNvPr id="13320" name="Title 13"/>
          <p:cNvSpPr txBox="1"/>
          <p:nvPr/>
        </p:nvSpPr>
        <p:spPr bwMode="auto">
          <a:xfrm>
            <a:off x="207963" y="39052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3.</a:t>
            </a:r>
            <a:r>
              <a:rPr lang="zh-CN" altLang="en-US" sz="2000">
                <a:solidFill>
                  <a:schemeClr val="bg1"/>
                </a:solidFill>
              </a:rPr>
              <a:t>概要设计</a:t>
            </a:r>
            <a:endParaRPr lang="zh-CN" altLang="en-US" sz="2000">
              <a:solidFill>
                <a:schemeClr val="bg1"/>
              </a:solidFill>
            </a:endParaRPr>
          </a:p>
        </p:txBody>
      </p:sp>
      <p:sp>
        <p:nvSpPr>
          <p:cNvPr id="16388" name="空心弧 2"/>
          <p:cNvSpPr>
            <a:spLocks noChangeArrowheads="1"/>
          </p:cNvSpPr>
          <p:nvPr/>
        </p:nvSpPr>
        <p:spPr bwMode="auto">
          <a:xfrm rot="16200000">
            <a:off x="500063" y="1524318"/>
            <a:ext cx="2198687" cy="2198687"/>
          </a:xfrm>
          <a:custGeom>
            <a:avLst/>
            <a:gdLst>
              <a:gd name="G0" fmla="+- 9012 0 0"/>
              <a:gd name="G1" fmla="+- 9868328 0 0"/>
              <a:gd name="G2" fmla="+- 0 0 9868328"/>
              <a:gd name="T0" fmla="*/ 0 256 1"/>
              <a:gd name="T1" fmla="*/ 180 256 1"/>
              <a:gd name="G3" fmla="+- 9868328 T0 T1"/>
              <a:gd name="T2" fmla="*/ 0 256 1"/>
              <a:gd name="T3" fmla="*/ 90 256 1"/>
              <a:gd name="G4" fmla="+- 9868328 T2 T3"/>
              <a:gd name="G5" fmla="*/ G4 2 1"/>
              <a:gd name="T4" fmla="*/ 90 256 1"/>
              <a:gd name="T5" fmla="*/ 0 256 1"/>
              <a:gd name="G6" fmla="+- 9868328 T4 T5"/>
              <a:gd name="G7" fmla="*/ G6 2 1"/>
              <a:gd name="G8" fmla="abs 98683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012"/>
              <a:gd name="G18" fmla="*/ 9012 1 2"/>
              <a:gd name="G19" fmla="+- G18 5400 0"/>
              <a:gd name="G20" fmla="cos G19 9868328"/>
              <a:gd name="G21" fmla="sin G19 9868328"/>
              <a:gd name="G22" fmla="+- G20 10800 0"/>
              <a:gd name="G23" fmla="+- G21 10800 0"/>
              <a:gd name="G24" fmla="+- 10800 0 G20"/>
              <a:gd name="G25" fmla="+- 9012 10800 0"/>
              <a:gd name="G26" fmla="?: G9 G17 G25"/>
              <a:gd name="G27" fmla="?: G9 0 21600"/>
              <a:gd name="G28" fmla="cos 10800 9868328"/>
              <a:gd name="G29" fmla="sin 10800 9868328"/>
              <a:gd name="G30" fmla="sin 9012 9868328"/>
              <a:gd name="G31" fmla="+- G28 10800 0"/>
              <a:gd name="G32" fmla="+- G29 10800 0"/>
              <a:gd name="G33" fmla="+- G30 10800 0"/>
              <a:gd name="G34" fmla="?: G4 0 G31"/>
              <a:gd name="G35" fmla="?: 9868328 G34 0"/>
              <a:gd name="G36" fmla="?: G6 G35 G31"/>
              <a:gd name="G37" fmla="+- 21600 0 G36"/>
              <a:gd name="G38" fmla="?: G4 0 G33"/>
              <a:gd name="G39" fmla="?: 9868328 G38 G32"/>
              <a:gd name="G40" fmla="?: G6 G39 0"/>
              <a:gd name="G41" fmla="?: G4 G32 21600"/>
              <a:gd name="G42" fmla="?: G6 G41 G33"/>
              <a:gd name="T12" fmla="*/ 10800 w 21600"/>
              <a:gd name="T13" fmla="*/ 0 h 21600"/>
              <a:gd name="T14" fmla="*/ 2171 w 21600"/>
              <a:gd name="T15" fmla="*/ 15666 h 21600"/>
              <a:gd name="T16" fmla="*/ 10800 w 21600"/>
              <a:gd name="T17" fmla="*/ 1788 h 21600"/>
              <a:gd name="T18" fmla="*/ 19429 w 21600"/>
              <a:gd name="T19" fmla="*/ 1566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950" y="15226"/>
                </a:moveTo>
                <a:cubicBezTo>
                  <a:pt x="2188" y="13875"/>
                  <a:pt x="1788" y="12351"/>
                  <a:pt x="1788" y="10800"/>
                </a:cubicBezTo>
                <a:cubicBezTo>
                  <a:pt x="1788" y="5822"/>
                  <a:pt x="5822" y="1788"/>
                  <a:pt x="10800" y="1788"/>
                </a:cubicBezTo>
                <a:cubicBezTo>
                  <a:pt x="15777" y="1788"/>
                  <a:pt x="19812" y="5822"/>
                  <a:pt x="19812" y="10800"/>
                </a:cubicBezTo>
                <a:cubicBezTo>
                  <a:pt x="19812" y="12351"/>
                  <a:pt x="19411" y="13875"/>
                  <a:pt x="18649" y="15226"/>
                </a:cubicBezTo>
                <a:lnTo>
                  <a:pt x="20207" y="16105"/>
                </a:lnTo>
                <a:cubicBezTo>
                  <a:pt x="21120" y="14486"/>
                  <a:pt x="21600" y="12658"/>
                  <a:pt x="21600" y="10800"/>
                </a:cubicBezTo>
                <a:cubicBezTo>
                  <a:pt x="21600" y="4835"/>
                  <a:pt x="16764" y="0"/>
                  <a:pt x="10800" y="0"/>
                </a:cubicBezTo>
                <a:cubicBezTo>
                  <a:pt x="4835" y="0"/>
                  <a:pt x="0" y="4835"/>
                  <a:pt x="0" y="10800"/>
                </a:cubicBezTo>
                <a:cubicBezTo>
                  <a:pt x="-1" y="12658"/>
                  <a:pt x="479" y="14486"/>
                  <a:pt x="1392" y="16105"/>
                </a:cubicBezTo>
                <a:close/>
              </a:path>
            </a:pathLst>
          </a:custGeom>
          <a:solidFill>
            <a:schemeClr val="bg1">
              <a:alpha val="50000"/>
            </a:schemeClr>
          </a:solidFill>
          <a:ln>
            <a:noFill/>
          </a:ln>
        </p:spPr>
        <p:txBody>
          <a:bodyPr lIns="91418" tIns="45709" rIns="91418" bIns="45709" anchor="ctr"/>
          <a:p>
            <a:pPr algn="ctr" defTabSz="685165" eaLnBrk="1" fontAlgn="auto" hangingPunct="1">
              <a:spcBef>
                <a:spcPts val="0"/>
              </a:spcBef>
              <a:spcAft>
                <a:spcPts val="0"/>
              </a:spcAft>
              <a:defRPr/>
            </a:pPr>
            <a:endParaRPr lang="zh-CN" altLang="zh-CN" sz="1350" dirty="0">
              <a:solidFill>
                <a:schemeClr val="bg1">
                  <a:lumMod val="95000"/>
                </a:schemeClr>
              </a:solidFill>
              <a:ea typeface="+mn-ea"/>
              <a:sym typeface="宋体" panose="02010600030101010101" pitchFamily="2" charset="-122"/>
            </a:endParaRPr>
          </a:p>
        </p:txBody>
      </p:sp>
      <p:sp>
        <p:nvSpPr>
          <p:cNvPr id="16389" name="空心弧 3"/>
          <p:cNvSpPr>
            <a:spLocks noChangeArrowheads="1"/>
          </p:cNvSpPr>
          <p:nvPr/>
        </p:nvSpPr>
        <p:spPr bwMode="auto">
          <a:xfrm rot="16426183">
            <a:off x="677069" y="1702911"/>
            <a:ext cx="1824038" cy="1825625"/>
          </a:xfrm>
          <a:custGeom>
            <a:avLst/>
            <a:gdLst>
              <a:gd name="G0" fmla="+- 8720 0 0"/>
              <a:gd name="G1" fmla="+- 13154032 0 0"/>
              <a:gd name="G2" fmla="+- 0 0 13154032"/>
              <a:gd name="T0" fmla="*/ 0 256 1"/>
              <a:gd name="T1" fmla="*/ 180 256 1"/>
              <a:gd name="G3" fmla="+- 13154032 T0 T1"/>
              <a:gd name="T2" fmla="*/ 0 256 1"/>
              <a:gd name="T3" fmla="*/ 90 256 1"/>
              <a:gd name="G4" fmla="+- 13154032 T2 T3"/>
              <a:gd name="G5" fmla="*/ G4 2 1"/>
              <a:gd name="T4" fmla="*/ 90 256 1"/>
              <a:gd name="T5" fmla="*/ 0 256 1"/>
              <a:gd name="G6" fmla="+- 13154032 T4 T5"/>
              <a:gd name="G7" fmla="*/ G6 2 1"/>
              <a:gd name="G8" fmla="abs 13154032"/>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720"/>
              <a:gd name="G18" fmla="*/ 8720 1 2"/>
              <a:gd name="G19" fmla="+- G18 5400 0"/>
              <a:gd name="G20" fmla="cos G19 13154032"/>
              <a:gd name="G21" fmla="sin G19 13154032"/>
              <a:gd name="G22" fmla="+- G20 10800 0"/>
              <a:gd name="G23" fmla="+- G21 10800 0"/>
              <a:gd name="G24" fmla="+- 10800 0 G20"/>
              <a:gd name="G25" fmla="+- 8720 10800 0"/>
              <a:gd name="G26" fmla="?: G9 G17 G25"/>
              <a:gd name="G27" fmla="?: G9 0 21600"/>
              <a:gd name="G28" fmla="cos 10800 13154032"/>
              <a:gd name="G29" fmla="sin 10800 13154032"/>
              <a:gd name="G30" fmla="sin 8720 13154032"/>
              <a:gd name="G31" fmla="+- G28 10800 0"/>
              <a:gd name="G32" fmla="+- G29 10800 0"/>
              <a:gd name="G33" fmla="+- G30 10800 0"/>
              <a:gd name="G34" fmla="?: G4 0 G31"/>
              <a:gd name="G35" fmla="?: 13154032 G34 0"/>
              <a:gd name="G36" fmla="?: G6 G35 G31"/>
              <a:gd name="G37" fmla="+- 21600 0 G36"/>
              <a:gd name="G38" fmla="?: G4 0 G33"/>
              <a:gd name="G39" fmla="?: 13154032 G38 G32"/>
              <a:gd name="G40" fmla="?: G6 G39 0"/>
              <a:gd name="G41" fmla="?: G4 G32 21600"/>
              <a:gd name="G42" fmla="?: G6 G41 G33"/>
              <a:gd name="T12" fmla="*/ 10800 w 21600"/>
              <a:gd name="T13" fmla="*/ 0 h 21600"/>
              <a:gd name="T14" fmla="*/ 1670 w 21600"/>
              <a:gd name="T15" fmla="*/ 7347 h 21600"/>
              <a:gd name="T16" fmla="*/ 10800 w 21600"/>
              <a:gd name="T17" fmla="*/ 2080 h 21600"/>
              <a:gd name="T18" fmla="*/ 19930 w 21600"/>
              <a:gd name="T19" fmla="*/ 734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3" y="7715"/>
                </a:moveTo>
                <a:cubicBezTo>
                  <a:pt x="3926" y="4323"/>
                  <a:pt x="7173" y="2080"/>
                  <a:pt x="10799" y="2080"/>
                </a:cubicBezTo>
                <a:cubicBezTo>
                  <a:pt x="14426" y="2079"/>
                  <a:pt x="17673" y="4323"/>
                  <a:pt x="18956" y="7715"/>
                </a:cubicBezTo>
                <a:lnTo>
                  <a:pt x="20901" y="6979"/>
                </a:lnTo>
                <a:cubicBezTo>
                  <a:pt x="19313" y="2779"/>
                  <a:pt x="15290" y="0"/>
                  <a:pt x="10800" y="0"/>
                </a:cubicBezTo>
                <a:cubicBezTo>
                  <a:pt x="6309" y="-1"/>
                  <a:pt x="2286" y="2779"/>
                  <a:pt x="698" y="6979"/>
                </a:cubicBezTo>
                <a:close/>
              </a:path>
            </a:pathLst>
          </a:custGeom>
          <a:solidFill>
            <a:schemeClr val="bg1">
              <a:alpha val="80000"/>
            </a:schemeClr>
          </a:solidFill>
          <a:ln>
            <a:noFill/>
          </a:ln>
        </p:spPr>
        <p:txBody>
          <a:bodyPr lIns="91418" tIns="45709" rIns="91418" bIns="45709" anchor="ctr"/>
          <a:p>
            <a:pPr algn="ctr" defTabSz="685165" eaLnBrk="1" fontAlgn="auto" hangingPunct="1">
              <a:spcBef>
                <a:spcPts val="0"/>
              </a:spcBef>
              <a:spcAft>
                <a:spcPts val="0"/>
              </a:spcAft>
              <a:defRPr/>
            </a:pPr>
            <a:endParaRPr lang="zh-CN" altLang="zh-CN" sz="1350" dirty="0">
              <a:solidFill>
                <a:schemeClr val="bg1">
                  <a:lumMod val="95000"/>
                </a:schemeClr>
              </a:solidFill>
              <a:ea typeface="+mn-ea"/>
              <a:sym typeface="宋体" panose="02010600030101010101" pitchFamily="2" charset="-122"/>
            </a:endParaRPr>
          </a:p>
        </p:txBody>
      </p:sp>
      <p:sp>
        <p:nvSpPr>
          <p:cNvPr id="16390" name="空心弧 4"/>
          <p:cNvSpPr>
            <a:spLocks noChangeArrowheads="1"/>
          </p:cNvSpPr>
          <p:nvPr/>
        </p:nvSpPr>
        <p:spPr bwMode="auto">
          <a:xfrm rot="16200000">
            <a:off x="300038" y="1352868"/>
            <a:ext cx="2560637" cy="2560637"/>
          </a:xfrm>
          <a:custGeom>
            <a:avLst/>
            <a:gdLst>
              <a:gd name="G0" fmla="+- 9049 0 0"/>
              <a:gd name="G1" fmla="+- 7945690 0 0"/>
              <a:gd name="G2" fmla="+- 0 0 7945690"/>
              <a:gd name="T0" fmla="*/ 0 256 1"/>
              <a:gd name="T1" fmla="*/ 180 256 1"/>
              <a:gd name="G3" fmla="+- 7945690 T0 T1"/>
              <a:gd name="T2" fmla="*/ 0 256 1"/>
              <a:gd name="T3" fmla="*/ 90 256 1"/>
              <a:gd name="G4" fmla="+- 7945690 T2 T3"/>
              <a:gd name="G5" fmla="*/ G4 2 1"/>
              <a:gd name="T4" fmla="*/ 90 256 1"/>
              <a:gd name="T5" fmla="*/ 0 256 1"/>
              <a:gd name="G6" fmla="+- 7945690 T4 T5"/>
              <a:gd name="G7" fmla="*/ G6 2 1"/>
              <a:gd name="G8" fmla="abs 794569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049"/>
              <a:gd name="G18" fmla="*/ 9049 1 2"/>
              <a:gd name="G19" fmla="+- G18 5400 0"/>
              <a:gd name="G20" fmla="cos G19 7945690"/>
              <a:gd name="G21" fmla="sin G19 7945690"/>
              <a:gd name="G22" fmla="+- G20 10800 0"/>
              <a:gd name="G23" fmla="+- G21 10800 0"/>
              <a:gd name="G24" fmla="+- 10800 0 G20"/>
              <a:gd name="G25" fmla="+- 9049 10800 0"/>
              <a:gd name="G26" fmla="?: G9 G17 G25"/>
              <a:gd name="G27" fmla="?: G9 0 21600"/>
              <a:gd name="G28" fmla="cos 10800 7945690"/>
              <a:gd name="G29" fmla="sin 10800 7945690"/>
              <a:gd name="G30" fmla="sin 9049 7945690"/>
              <a:gd name="G31" fmla="+- G28 10800 0"/>
              <a:gd name="G32" fmla="+- G29 10800 0"/>
              <a:gd name="G33" fmla="+- G30 10800 0"/>
              <a:gd name="G34" fmla="?: G4 0 G31"/>
              <a:gd name="G35" fmla="?: 7945690 G34 0"/>
              <a:gd name="G36" fmla="?: G6 G35 G31"/>
              <a:gd name="G37" fmla="+- 21600 0 G36"/>
              <a:gd name="G38" fmla="?: G4 0 G33"/>
              <a:gd name="G39" fmla="?: 7945690 G38 G32"/>
              <a:gd name="G40" fmla="?: G6 G39 0"/>
              <a:gd name="G41" fmla="?: G4 G32 21600"/>
              <a:gd name="G42" fmla="?: G6 G41 G33"/>
              <a:gd name="T12" fmla="*/ 10800 w 21600"/>
              <a:gd name="T13" fmla="*/ 0 h 21600"/>
              <a:gd name="T14" fmla="*/ 5652 w 21600"/>
              <a:gd name="T15" fmla="*/ 19285 h 21600"/>
              <a:gd name="T16" fmla="*/ 10800 w 21600"/>
              <a:gd name="T17" fmla="*/ 1751 h 21600"/>
              <a:gd name="T18" fmla="*/ 15948 w 21600"/>
              <a:gd name="T19" fmla="*/ 1928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106" y="18536"/>
                </a:moveTo>
                <a:cubicBezTo>
                  <a:pt x="3402" y="16896"/>
                  <a:pt x="1751" y="13962"/>
                  <a:pt x="1751" y="10800"/>
                </a:cubicBezTo>
                <a:cubicBezTo>
                  <a:pt x="1751" y="5802"/>
                  <a:pt x="5802" y="1751"/>
                  <a:pt x="10800" y="1751"/>
                </a:cubicBezTo>
                <a:cubicBezTo>
                  <a:pt x="15797" y="1751"/>
                  <a:pt x="19849" y="5802"/>
                  <a:pt x="19849" y="10800"/>
                </a:cubicBezTo>
                <a:cubicBezTo>
                  <a:pt x="19849" y="13962"/>
                  <a:pt x="18197" y="16896"/>
                  <a:pt x="15493" y="18536"/>
                </a:cubicBezTo>
                <a:lnTo>
                  <a:pt x="16401" y="20033"/>
                </a:lnTo>
                <a:cubicBezTo>
                  <a:pt x="19628" y="18075"/>
                  <a:pt x="21600" y="14574"/>
                  <a:pt x="21600" y="10800"/>
                </a:cubicBezTo>
                <a:cubicBezTo>
                  <a:pt x="21600" y="4835"/>
                  <a:pt x="16764" y="0"/>
                  <a:pt x="10800" y="0"/>
                </a:cubicBezTo>
                <a:cubicBezTo>
                  <a:pt x="4835" y="0"/>
                  <a:pt x="0" y="4835"/>
                  <a:pt x="0" y="10800"/>
                </a:cubicBezTo>
                <a:cubicBezTo>
                  <a:pt x="-1" y="14574"/>
                  <a:pt x="1971" y="18075"/>
                  <a:pt x="5198" y="20033"/>
                </a:cubicBezTo>
                <a:close/>
              </a:path>
            </a:pathLst>
          </a:custGeom>
          <a:solidFill>
            <a:schemeClr val="bg1">
              <a:alpha val="20000"/>
            </a:schemeClr>
          </a:solidFill>
          <a:ln>
            <a:noFill/>
          </a:ln>
        </p:spPr>
        <p:txBody>
          <a:bodyPr lIns="91418" tIns="45709" rIns="91418" bIns="45709" anchor="ctr"/>
          <a:p>
            <a:pPr algn="ctr" defTabSz="685165" eaLnBrk="1" fontAlgn="auto" hangingPunct="1">
              <a:spcBef>
                <a:spcPts val="0"/>
              </a:spcBef>
              <a:spcAft>
                <a:spcPts val="0"/>
              </a:spcAft>
              <a:defRPr/>
            </a:pPr>
            <a:endParaRPr lang="zh-CN" altLang="zh-CN" sz="1350" dirty="0">
              <a:solidFill>
                <a:schemeClr val="bg1">
                  <a:lumMod val="95000"/>
                </a:schemeClr>
              </a:solidFill>
              <a:ea typeface="+mn-ea"/>
              <a:sym typeface="宋体" panose="02010600030101010101" pitchFamily="2" charset="-122"/>
            </a:endParaRPr>
          </a:p>
        </p:txBody>
      </p:sp>
      <p:sp>
        <p:nvSpPr>
          <p:cNvPr id="3" name="矩形 5"/>
          <p:cNvSpPr>
            <a:spLocks noChangeArrowheads="1"/>
          </p:cNvSpPr>
          <p:nvPr/>
        </p:nvSpPr>
        <p:spPr bwMode="auto">
          <a:xfrm>
            <a:off x="1129983" y="2459355"/>
            <a:ext cx="2020887" cy="32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p>
            <a:pPr defTabSz="685165" eaLnBrk="1" fontAlgn="auto" hangingPunct="1">
              <a:spcBef>
                <a:spcPts val="0"/>
              </a:spcBef>
              <a:spcAft>
                <a:spcPts val="0"/>
              </a:spcAft>
              <a:defRPr/>
            </a:pPr>
            <a:r>
              <a:rPr lang="zh-CN" altLang="en-US" sz="2400" baseline="-3000" dirty="0">
                <a:solidFill>
                  <a:schemeClr val="bg1">
                    <a:lumMod val="95000"/>
                  </a:schemeClr>
                </a:solidFill>
                <a:latin typeface="微软雅黑" panose="020B0503020204020204" pitchFamily="34" charset="-122"/>
                <a:ea typeface="微软雅黑" panose="020B0503020204020204" pitchFamily="34" charset="-122"/>
              </a:rPr>
              <a:t>整体结构功能图</a:t>
            </a:r>
            <a:endParaRPr lang="zh-CN" altLang="en-US" sz="2400" baseline="-3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8" name="Freeform 8"/>
          <p:cNvSpPr>
            <a:spLocks noEditPoints="1"/>
          </p:cNvSpPr>
          <p:nvPr/>
        </p:nvSpPr>
        <p:spPr bwMode="auto">
          <a:xfrm>
            <a:off x="1612900" y="289560"/>
            <a:ext cx="582613" cy="509588"/>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bg1"/>
          </a:solidFill>
          <a:ln>
            <a:noFill/>
          </a:ln>
        </p:spPr>
        <p:txBody>
          <a:bodyPr lIns="68544" tIns="34272" rIns="68544" bIns="34272"/>
          <a:p>
            <a:pPr defTabSz="685165" eaLnBrk="1" fontAlgn="auto" hangingPunct="1">
              <a:spcBef>
                <a:spcPts val="0"/>
              </a:spcBef>
              <a:spcAft>
                <a:spcPts val="0"/>
              </a:spcAft>
              <a:defRPr/>
            </a:pPr>
            <a:endParaRPr lang="zh-CN" altLang="en-US" sz="1350" dirty="0">
              <a:solidFill>
                <a:schemeClr val="bg1">
                  <a:lumMod val="95000"/>
                </a:schemeClr>
              </a:solidFill>
              <a:ea typeface="+mn-e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6389"/>
                                        </p:tgtEl>
                                        <p:attrNameLst>
                                          <p:attrName>style.visibility</p:attrName>
                                        </p:attrNameLst>
                                      </p:cBhvr>
                                      <p:to>
                                        <p:strVal val="visible"/>
                                      </p:to>
                                    </p:set>
                                    <p:anim calcmode="lin" valueType="num">
                                      <p:cBhvr>
                                        <p:cTn id="7" dur="500" fill="hold"/>
                                        <p:tgtEl>
                                          <p:spTgt spid="16389"/>
                                        </p:tgtEl>
                                        <p:attrNameLst>
                                          <p:attrName>ppt_w</p:attrName>
                                        </p:attrNameLst>
                                      </p:cBhvr>
                                      <p:tavLst>
                                        <p:tav tm="0">
                                          <p:val>
                                            <p:fltVal val="0"/>
                                          </p:val>
                                        </p:tav>
                                        <p:tav tm="100000">
                                          <p:val>
                                            <p:strVal val="#ppt_w"/>
                                          </p:val>
                                        </p:tav>
                                      </p:tavLst>
                                    </p:anim>
                                    <p:anim calcmode="lin" valueType="num">
                                      <p:cBhvr>
                                        <p:cTn id="8" dur="500" fill="hold"/>
                                        <p:tgtEl>
                                          <p:spTgt spid="16389"/>
                                        </p:tgtEl>
                                        <p:attrNameLst>
                                          <p:attrName>ppt_h</p:attrName>
                                        </p:attrNameLst>
                                      </p:cBhvr>
                                      <p:tavLst>
                                        <p:tav tm="0">
                                          <p:val>
                                            <p:fltVal val="0"/>
                                          </p:val>
                                        </p:tav>
                                        <p:tav tm="100000">
                                          <p:val>
                                            <p:strVal val="#ppt_h"/>
                                          </p:val>
                                        </p:tav>
                                      </p:tavLst>
                                    </p:anim>
                                    <p:anim calcmode="lin" valueType="num">
                                      <p:cBhvr>
                                        <p:cTn id="9" dur="500" fill="hold"/>
                                        <p:tgtEl>
                                          <p:spTgt spid="16389"/>
                                        </p:tgtEl>
                                        <p:attrNameLst>
                                          <p:attrName>style.rotation</p:attrName>
                                        </p:attrNameLst>
                                      </p:cBhvr>
                                      <p:tavLst>
                                        <p:tav tm="0">
                                          <p:val>
                                            <p:fltVal val="360"/>
                                          </p:val>
                                        </p:tav>
                                        <p:tav tm="100000">
                                          <p:val>
                                            <p:fltVal val="0"/>
                                          </p:val>
                                        </p:tav>
                                      </p:tavLst>
                                    </p:anim>
                                    <p:animEffect transition="in" filter="fade">
                                      <p:cBhvr>
                                        <p:cTn id="10" dur="500"/>
                                        <p:tgtEl>
                                          <p:spTgt spid="16389"/>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16388"/>
                                        </p:tgtEl>
                                        <p:attrNameLst>
                                          <p:attrName>style.visibility</p:attrName>
                                        </p:attrNameLst>
                                      </p:cBhvr>
                                      <p:to>
                                        <p:strVal val="visible"/>
                                      </p:to>
                                    </p:set>
                                    <p:anim calcmode="lin" valueType="num">
                                      <p:cBhvr>
                                        <p:cTn id="14" dur="500" fill="hold"/>
                                        <p:tgtEl>
                                          <p:spTgt spid="16388"/>
                                        </p:tgtEl>
                                        <p:attrNameLst>
                                          <p:attrName>ppt_w</p:attrName>
                                        </p:attrNameLst>
                                      </p:cBhvr>
                                      <p:tavLst>
                                        <p:tav tm="0">
                                          <p:val>
                                            <p:fltVal val="0"/>
                                          </p:val>
                                        </p:tav>
                                        <p:tav tm="100000">
                                          <p:val>
                                            <p:strVal val="#ppt_w"/>
                                          </p:val>
                                        </p:tav>
                                      </p:tavLst>
                                    </p:anim>
                                    <p:anim calcmode="lin" valueType="num">
                                      <p:cBhvr>
                                        <p:cTn id="15" dur="500" fill="hold"/>
                                        <p:tgtEl>
                                          <p:spTgt spid="16388"/>
                                        </p:tgtEl>
                                        <p:attrNameLst>
                                          <p:attrName>ppt_h</p:attrName>
                                        </p:attrNameLst>
                                      </p:cBhvr>
                                      <p:tavLst>
                                        <p:tav tm="0">
                                          <p:val>
                                            <p:fltVal val="0"/>
                                          </p:val>
                                        </p:tav>
                                        <p:tav tm="100000">
                                          <p:val>
                                            <p:strVal val="#ppt_h"/>
                                          </p:val>
                                        </p:tav>
                                      </p:tavLst>
                                    </p:anim>
                                    <p:anim calcmode="lin" valueType="num">
                                      <p:cBhvr>
                                        <p:cTn id="16" dur="500" fill="hold"/>
                                        <p:tgtEl>
                                          <p:spTgt spid="16388"/>
                                        </p:tgtEl>
                                        <p:attrNameLst>
                                          <p:attrName>style.rotation</p:attrName>
                                        </p:attrNameLst>
                                      </p:cBhvr>
                                      <p:tavLst>
                                        <p:tav tm="0">
                                          <p:val>
                                            <p:fltVal val="360"/>
                                          </p:val>
                                        </p:tav>
                                        <p:tav tm="100000">
                                          <p:val>
                                            <p:fltVal val="0"/>
                                          </p:val>
                                        </p:tav>
                                      </p:tavLst>
                                    </p:anim>
                                    <p:animEffect transition="in" filter="fade">
                                      <p:cBhvr>
                                        <p:cTn id="17" dur="500"/>
                                        <p:tgtEl>
                                          <p:spTgt spid="16388"/>
                                        </p:tgtEl>
                                      </p:cBhvr>
                                    </p:animEffect>
                                  </p:childTnLst>
                                </p:cTn>
                              </p:par>
                            </p:childTnLst>
                          </p:cTn>
                        </p:par>
                        <p:par>
                          <p:cTn id="18" fill="hold">
                            <p:stCondLst>
                              <p:cond delay="1000"/>
                            </p:stCondLst>
                            <p:childTnLst>
                              <p:par>
                                <p:cTn id="19" presetID="49" presetClass="entr" presetSubtype="0" decel="100000" fill="hold" nodeType="afterEffect">
                                  <p:stCondLst>
                                    <p:cond delay="0"/>
                                  </p:stCondLst>
                                  <p:childTnLst>
                                    <p:set>
                                      <p:cBhvr>
                                        <p:cTn id="20" dur="1" fill="hold">
                                          <p:stCondLst>
                                            <p:cond delay="0"/>
                                          </p:stCondLst>
                                        </p:cTn>
                                        <p:tgtEl>
                                          <p:spTgt spid="16390"/>
                                        </p:tgtEl>
                                        <p:attrNameLst>
                                          <p:attrName>style.visibility</p:attrName>
                                        </p:attrNameLst>
                                      </p:cBhvr>
                                      <p:to>
                                        <p:strVal val="visible"/>
                                      </p:to>
                                    </p:set>
                                    <p:anim calcmode="lin" valueType="num">
                                      <p:cBhvr>
                                        <p:cTn id="21" dur="500" fill="hold"/>
                                        <p:tgtEl>
                                          <p:spTgt spid="16390"/>
                                        </p:tgtEl>
                                        <p:attrNameLst>
                                          <p:attrName>ppt_w</p:attrName>
                                        </p:attrNameLst>
                                      </p:cBhvr>
                                      <p:tavLst>
                                        <p:tav tm="0">
                                          <p:val>
                                            <p:fltVal val="0"/>
                                          </p:val>
                                        </p:tav>
                                        <p:tav tm="100000">
                                          <p:val>
                                            <p:strVal val="#ppt_w"/>
                                          </p:val>
                                        </p:tav>
                                      </p:tavLst>
                                    </p:anim>
                                    <p:anim calcmode="lin" valueType="num">
                                      <p:cBhvr>
                                        <p:cTn id="22" dur="500" fill="hold"/>
                                        <p:tgtEl>
                                          <p:spTgt spid="16390"/>
                                        </p:tgtEl>
                                        <p:attrNameLst>
                                          <p:attrName>ppt_h</p:attrName>
                                        </p:attrNameLst>
                                      </p:cBhvr>
                                      <p:tavLst>
                                        <p:tav tm="0">
                                          <p:val>
                                            <p:fltVal val="0"/>
                                          </p:val>
                                        </p:tav>
                                        <p:tav tm="100000">
                                          <p:val>
                                            <p:strVal val="#ppt_h"/>
                                          </p:val>
                                        </p:tav>
                                      </p:tavLst>
                                    </p:anim>
                                    <p:anim calcmode="lin" valueType="num">
                                      <p:cBhvr>
                                        <p:cTn id="23" dur="500" fill="hold"/>
                                        <p:tgtEl>
                                          <p:spTgt spid="16390"/>
                                        </p:tgtEl>
                                        <p:attrNameLst>
                                          <p:attrName>style.rotation</p:attrName>
                                        </p:attrNameLst>
                                      </p:cBhvr>
                                      <p:tavLst>
                                        <p:tav tm="0">
                                          <p:val>
                                            <p:fltVal val="360"/>
                                          </p:val>
                                        </p:tav>
                                        <p:tav tm="100000">
                                          <p:val>
                                            <p:fltVal val="0"/>
                                          </p:val>
                                        </p:tav>
                                      </p:tavLst>
                                    </p:anim>
                                    <p:animEffect transition="in" filter="fade">
                                      <p:cBhvr>
                                        <p:cTn id="24" dur="500"/>
                                        <p:tgtEl>
                                          <p:spTgt spid="16390"/>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400" fill="hold"/>
                                        <p:tgtEl>
                                          <p:spTgt spid="2"/>
                                        </p:tgtEl>
                                        <p:attrNameLst>
                                          <p:attrName>ppt_w</p:attrName>
                                        </p:attrNameLst>
                                      </p:cBhvr>
                                      <p:tavLst>
                                        <p:tav tm="0">
                                          <p:val>
                                            <p:fltVal val="0"/>
                                          </p:val>
                                        </p:tav>
                                        <p:tav tm="100000">
                                          <p:val>
                                            <p:strVal val="#ppt_w"/>
                                          </p:val>
                                        </p:tav>
                                      </p:tavLst>
                                    </p:anim>
                                    <p:anim calcmode="lin" valueType="num">
                                      <p:cBhvr>
                                        <p:cTn id="29" dur="400" fill="hold"/>
                                        <p:tgtEl>
                                          <p:spTgt spid="2"/>
                                        </p:tgtEl>
                                        <p:attrNameLst>
                                          <p:attrName>ppt_h</p:attrName>
                                        </p:attrNameLst>
                                      </p:cBhvr>
                                      <p:tavLst>
                                        <p:tav tm="0">
                                          <p:val>
                                            <p:fltVal val="0"/>
                                          </p:val>
                                        </p:tav>
                                        <p:tav tm="100000">
                                          <p:val>
                                            <p:strVal val="#ppt_h"/>
                                          </p:val>
                                        </p:tav>
                                      </p:tavLst>
                                    </p:anim>
                                    <p:animEffect transition="in" filter="fade">
                                      <p:cBhvr>
                                        <p:cTn id="3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p="http://schemas.openxmlformats.org/presentationml/2006/main">
  <p:tag name="ADV_TOP" val="99,90228"/>
  <p:tag name="ADV_LEFT" val="144,3124"/>
  <p:tag name="ADV_HEIGHT" val="281,25"/>
  <p:tag name="ADV_WIDTH" val="491,375"/>
</p:tagLst>
</file>

<file path=ppt/tags/tag2.xml><?xml version="1.0" encoding="utf-8"?>
<p:tagLst xmlns:p="http://schemas.openxmlformats.org/presentationml/2006/main">
  <p:tag name="KSO_WM_UNIT_PLACING_PICTURE_USER_VIEWPORT" val="{&quot;height&quot;:2947,&quot;width&quot;:5941}"/>
</p:tagLst>
</file>

<file path=ppt/tags/tag3.xml><?xml version="1.0" encoding="utf-8"?>
<p:tagLst xmlns:p="http://schemas.openxmlformats.org/presentationml/2006/main">
  <p:tag name="KSO_WM_UNIT_PLACING_PICTURE_USER_VIEWPORT" val="{&quot;height&quot;:2947,&quot;width&quot;:6109}"/>
</p:tagLst>
</file>

<file path=ppt/tags/tag4.xml><?xml version="1.0" encoding="utf-8"?>
<p:tagLst xmlns:p="http://schemas.openxmlformats.org/presentationml/2006/main">
  <p:tag name="KSO_WM_UNIT_PLACING_PICTURE_USER_VIEWPORT" val="{&quot;height&quot;:3107,&quot;width&quot;:5846}"/>
</p:tagLst>
</file>

<file path=ppt/tags/tag5.xml><?xml version="1.0" encoding="utf-8"?>
<p:tagLst xmlns:p="http://schemas.openxmlformats.org/presentationml/2006/main">
  <p:tag name="KSO_WM_UNIT_PLACING_PICTURE_USER_VIEWPORT" val="{&quot;height&quot;:3107,&quot;width&quot;:6108}"/>
</p:tagLst>
</file>

<file path=ppt/tags/tag6.xml><?xml version="1.0" encoding="utf-8"?>
<p:tagLst xmlns:p="http://schemas.openxmlformats.org/presentationml/2006/main">
  <p:tag name="KSO_WPP_MARK_KEY" val="27aef02d-5949-4375-a09f-cba8e6d291c9"/>
  <p:tag name="COMMONDATA" val="eyJoZGlkIjoiZTI3YTAxOWM4ODA3ZmZhMGZkMjIyMWUyMTliYzllZmMifQ=="/>
</p:tagLst>
</file>

<file path=ppt/theme/theme1.xml><?xml version="1.0" encoding="utf-8"?>
<a:theme xmlns:a="http://schemas.openxmlformats.org/drawingml/2006/main" name="Office 主题">
  <a:themeElements>
    <a:clrScheme name="自定义 5">
      <a:dk1>
        <a:sysClr val="windowText" lastClr="000000"/>
      </a:dk1>
      <a:lt1>
        <a:sysClr val="window" lastClr="FFFFFF"/>
      </a:lt1>
      <a:dk2>
        <a:srgbClr val="17406D"/>
      </a:dk2>
      <a:lt2>
        <a:srgbClr val="DBEFF9"/>
      </a:lt2>
      <a:accent1>
        <a:srgbClr val="FFFFFF"/>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8">
      <a:majorFont>
        <a:latin typeface="华文细黑"/>
        <a:ea typeface="华文细黑"/>
        <a:cs typeface=""/>
      </a:majorFont>
      <a:minorFont>
        <a:latin typeface="华文细黑"/>
        <a:ea typeface="华文细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2575</Words>
  <Application>WPS 演示</Application>
  <PresentationFormat>全屏显示(16:9)</PresentationFormat>
  <Paragraphs>189</Paragraphs>
  <Slides>23</Slides>
  <Notes>23</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3</vt:i4>
      </vt:variant>
      <vt:variant>
        <vt:lpstr>幻灯片标题</vt:lpstr>
      </vt:variant>
      <vt:variant>
        <vt:i4>23</vt:i4>
      </vt:variant>
    </vt:vector>
  </HeadingPairs>
  <TitlesOfParts>
    <vt:vector size="46" baseType="lpstr">
      <vt:lpstr>Arial</vt:lpstr>
      <vt:lpstr>宋体</vt:lpstr>
      <vt:lpstr>Wingdings</vt:lpstr>
      <vt:lpstr>华文细黑</vt:lpstr>
      <vt:lpstr>Calibri</vt:lpstr>
      <vt:lpstr>微软雅黑</vt:lpstr>
      <vt:lpstr>Agency FB</vt:lpstr>
      <vt:lpstr>Arial Unicode MS</vt:lpstr>
      <vt:lpstr>Lao UI</vt:lpstr>
      <vt:lpstr>Segoe UI Symbol</vt:lpstr>
      <vt:lpstr>Open Sans</vt:lpstr>
      <vt:lpstr>Segoe Print</vt:lpstr>
      <vt:lpstr>Source Sans Pro Light</vt:lpstr>
      <vt:lpstr>Yu Gothic UI Semilight</vt:lpstr>
      <vt:lpstr>FontAwesome</vt:lpstr>
      <vt:lpstr>华文琥珀</vt:lpstr>
      <vt:lpstr>Open Sans Light</vt:lpstr>
      <vt:lpstr>Times New Roman</vt:lpstr>
      <vt:lpstr>Century Gothic</vt:lpstr>
      <vt:lpstr>Office 主题</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iTianKong.com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Penelope</dc:creator>
  <cp:lastModifiedBy>房子</cp:lastModifiedBy>
  <cp:revision>208</cp:revision>
  <dcterms:created xsi:type="dcterms:W3CDTF">2015-04-07T15:42:00Z</dcterms:created>
  <dcterms:modified xsi:type="dcterms:W3CDTF">2022-11-25T13:36:24Z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D3A872B6C1854F088320DD3B8306D379</vt:lpwstr>
  </property>
</Properties>
</file>